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44" autoAdjust="0"/>
    <p:restoredTop sz="94660"/>
  </p:normalViewPr>
  <p:slideViewPr>
    <p:cSldViewPr snapToGrid="0">
      <p:cViewPr varScale="1">
        <p:scale>
          <a:sx n="72" d="100"/>
          <a:sy n="72" d="100"/>
        </p:scale>
        <p:origin x="654"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pic>
        <p:nvPicPr>
          <p:cNvPr id="7" name="Picture 6" descr="Droplets-HD-Title-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751012" y="1300785"/>
            <a:ext cx="8689976" cy="2509213"/>
          </a:xfrm>
        </p:spPr>
        <p:txBody>
          <a:bodyPr anchor="b">
            <a:normAutofit/>
          </a:bodyPr>
          <a:lstStyle>
            <a:lvl1pPr algn="ctr">
              <a:defRPr sz="4800"/>
            </a:lvl1pPr>
          </a:lstStyle>
          <a:p>
            <a:r>
              <a:rPr lang="fr-FR"/>
              <a:t>Modifiez le style du titre</a:t>
            </a:r>
            <a:endParaRPr lang="en-US" dirty="0"/>
          </a:p>
        </p:txBody>
      </p:sp>
      <p:sp>
        <p:nvSpPr>
          <p:cNvPr id="3" name="Subtitle 2"/>
          <p:cNvSpPr>
            <a:spLocks noGrp="1"/>
          </p:cNvSpPr>
          <p:nvPr>
            <p:ph type="subTitle" idx="1"/>
          </p:nvPr>
        </p:nvSpPr>
        <p:spPr>
          <a:xfrm>
            <a:off x="1751012" y="3886200"/>
            <a:ext cx="8689976" cy="1371599"/>
          </a:xfrm>
        </p:spPr>
        <p:txBody>
          <a:bodyPr>
            <a:normAutofit/>
          </a:bodyPr>
          <a:lstStyle>
            <a:lvl1pPr marL="0" indent="0" algn="ctr">
              <a:buNone/>
              <a:defRPr sz="22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11/1/2022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 panoramique avec légende">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94" y="4289374"/>
            <a:ext cx="10364432" cy="811610"/>
          </a:xfrm>
        </p:spPr>
        <p:txBody>
          <a:bodyPr anchor="b"/>
          <a:lstStyle>
            <a:lvl1pPr>
              <a:defRPr sz="3200"/>
            </a:lvl1pPr>
          </a:lstStyle>
          <a:p>
            <a:r>
              <a:rPr lang="fr-FR"/>
              <a:t>Modifiez le style du titre</a:t>
            </a:r>
            <a:endParaRPr lang="en-US" dirty="0"/>
          </a:p>
        </p:txBody>
      </p:sp>
      <p:sp>
        <p:nvSpPr>
          <p:cNvPr id="3" name="Picture Placeholder 2"/>
          <p:cNvSpPr>
            <a:spLocks noGrp="1" noChangeAspect="1"/>
          </p:cNvSpPr>
          <p:nvPr>
            <p:ph type="pic" idx="1"/>
          </p:nvPr>
        </p:nvSpPr>
        <p:spPr>
          <a:xfrm>
            <a:off x="1184744" y="698261"/>
            <a:ext cx="9822532" cy="3214136"/>
          </a:xfrm>
          <a:prstGeom prst="roundRect">
            <a:avLst>
              <a:gd name="adj" fmla="val 4944"/>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dirty="0"/>
          </a:p>
        </p:txBody>
      </p:sp>
      <p:sp>
        <p:nvSpPr>
          <p:cNvPr id="4" name="Text Placeholder 3"/>
          <p:cNvSpPr>
            <a:spLocks noGrp="1"/>
          </p:cNvSpPr>
          <p:nvPr>
            <p:ph type="body" sz="half" idx="2"/>
          </p:nvPr>
        </p:nvSpPr>
        <p:spPr>
          <a:xfrm>
            <a:off x="913774" y="5108728"/>
            <a:ext cx="10364452" cy="682472"/>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48A87A34-81AB-432B-8DAE-1953F412C126}" type="datetimeFigureOut">
              <a:rPr lang="en-US" dirty="0"/>
              <a:t>11/1/2022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re et légende">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599"/>
            <a:ext cx="10364452" cy="3427245"/>
          </a:xfrm>
        </p:spPr>
        <p:txBody>
          <a:bodyPr anchor="ctr"/>
          <a:lstStyle>
            <a:lvl1pPr algn="ctr">
              <a:defRPr sz="3200"/>
            </a:lvl1pPr>
          </a:lstStyle>
          <a:p>
            <a:r>
              <a:rPr lang="fr-FR"/>
              <a:t>Modifiez le style du titre</a:t>
            </a:r>
            <a:endParaRPr lang="en-US" dirty="0"/>
          </a:p>
        </p:txBody>
      </p:sp>
      <p:sp>
        <p:nvSpPr>
          <p:cNvPr id="4" name="Text Placeholder 3"/>
          <p:cNvSpPr>
            <a:spLocks noGrp="1"/>
          </p:cNvSpPr>
          <p:nvPr>
            <p:ph type="body" sz="half" idx="2"/>
          </p:nvPr>
        </p:nvSpPr>
        <p:spPr>
          <a:xfrm>
            <a:off x="913775" y="4204821"/>
            <a:ext cx="10364452" cy="1586380"/>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48A87A34-81AB-432B-8DAE-1953F412C126}" type="datetimeFigureOut">
              <a:rPr lang="en-US" dirty="0"/>
              <a:t>11/1/2022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tion avec légende">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1446212" y="609600"/>
            <a:ext cx="9302752" cy="2992904"/>
          </a:xfrm>
        </p:spPr>
        <p:txBody>
          <a:bodyPr anchor="ctr"/>
          <a:lstStyle>
            <a:lvl1pPr>
              <a:defRPr sz="3200"/>
            </a:lvl1pPr>
          </a:lstStyle>
          <a:p>
            <a:r>
              <a:rPr lang="fr-FR"/>
              <a:t>Modifiez le style du titre</a:t>
            </a:r>
            <a:endParaRPr lang="en-US" dirty="0"/>
          </a:p>
        </p:txBody>
      </p:sp>
      <p:sp>
        <p:nvSpPr>
          <p:cNvPr id="12" name="Text Placeholder 3"/>
          <p:cNvSpPr>
            <a:spLocks noGrp="1"/>
          </p:cNvSpPr>
          <p:nvPr>
            <p:ph type="body" sz="half" idx="13"/>
          </p:nvPr>
        </p:nvSpPr>
        <p:spPr>
          <a:xfrm>
            <a:off x="1720644" y="3610032"/>
            <a:ext cx="8752299" cy="59478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4" name="Text Placeholder 3"/>
          <p:cNvSpPr>
            <a:spLocks noGrp="1"/>
          </p:cNvSpPr>
          <p:nvPr>
            <p:ph type="body" sz="half" idx="2"/>
          </p:nvPr>
        </p:nvSpPr>
        <p:spPr>
          <a:xfrm>
            <a:off x="913774" y="4372796"/>
            <a:ext cx="10364452" cy="1421053"/>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48A87A34-81AB-432B-8DAE-1953F412C126}" type="datetimeFigureOut">
              <a:rPr lang="en-US" dirty="0"/>
              <a:t>11/1/2022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a:t>
            </a:fld>
            <a:endParaRPr lang="en-US" dirty="0"/>
          </a:p>
        </p:txBody>
      </p:sp>
      <p:sp>
        <p:nvSpPr>
          <p:cNvPr id="13" name="TextBox 12"/>
          <p:cNvSpPr txBox="1"/>
          <p:nvPr/>
        </p:nvSpPr>
        <p:spPr>
          <a:xfrm>
            <a:off x="1001488" y="75416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557558" y="299357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arte nom">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2138721"/>
            <a:ext cx="10364452" cy="2511835"/>
          </a:xfrm>
        </p:spPr>
        <p:txBody>
          <a:bodyPr anchor="b"/>
          <a:lstStyle>
            <a:lvl1pPr algn="ctr">
              <a:defRPr sz="3200"/>
            </a:lvl1pPr>
          </a:lstStyle>
          <a:p>
            <a:r>
              <a:rPr lang="fr-FR"/>
              <a:t>Modifiez le style du titre</a:t>
            </a:r>
            <a:endParaRPr lang="en-US" dirty="0"/>
          </a:p>
        </p:txBody>
      </p:sp>
      <p:sp>
        <p:nvSpPr>
          <p:cNvPr id="4" name="Text Placeholder 3"/>
          <p:cNvSpPr>
            <a:spLocks noGrp="1"/>
          </p:cNvSpPr>
          <p:nvPr>
            <p:ph type="body" sz="half" idx="2"/>
          </p:nvPr>
        </p:nvSpPr>
        <p:spPr>
          <a:xfrm>
            <a:off x="913775" y="4662335"/>
            <a:ext cx="10364452"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48A87A34-81AB-432B-8DAE-1953F412C126}" type="datetimeFigureOut">
              <a:rPr lang="en-US" dirty="0"/>
              <a:t>11/1/2022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onnes">
    <p:spTree>
      <p:nvGrpSpPr>
        <p:cNvPr id="1" name=""/>
        <p:cNvGrpSpPr/>
        <p:nvPr/>
      </p:nvGrpSpPr>
      <p:grpSpPr>
        <a:xfrm>
          <a:off x="0" y="0"/>
          <a:ext cx="0" cy="0"/>
          <a:chOff x="0" y="0"/>
          <a:chExt cx="0" cy="0"/>
        </a:xfrm>
      </p:grpSpPr>
      <p:pic>
        <p:nvPicPr>
          <p:cNvPr id="13" name="Picture 1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Title 1"/>
          <p:cNvSpPr>
            <a:spLocks noGrp="1"/>
          </p:cNvSpPr>
          <p:nvPr>
            <p:ph type="title"/>
          </p:nvPr>
        </p:nvSpPr>
        <p:spPr>
          <a:xfrm>
            <a:off x="913774" y="609600"/>
            <a:ext cx="10364452" cy="1605094"/>
          </a:xfrm>
        </p:spPr>
        <p:txBody>
          <a:bodyPr/>
          <a:lstStyle/>
          <a:p>
            <a:r>
              <a:rPr lang="fr-FR"/>
              <a:t>Modifiez le style du titre</a:t>
            </a:r>
            <a:endParaRPr lang="en-US" dirty="0"/>
          </a:p>
        </p:txBody>
      </p:sp>
      <p:sp>
        <p:nvSpPr>
          <p:cNvPr id="7" name="Text Placeholder 2"/>
          <p:cNvSpPr>
            <a:spLocks noGrp="1"/>
          </p:cNvSpPr>
          <p:nvPr>
            <p:ph type="body" idx="1"/>
          </p:nvPr>
        </p:nvSpPr>
        <p:spPr>
          <a:xfrm>
            <a:off x="913774" y="2367093"/>
            <a:ext cx="3298976"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8" name="Text Placeholder 3"/>
          <p:cNvSpPr>
            <a:spLocks noGrp="1"/>
          </p:cNvSpPr>
          <p:nvPr>
            <p:ph type="body" sz="half" idx="15"/>
          </p:nvPr>
        </p:nvSpPr>
        <p:spPr>
          <a:xfrm>
            <a:off x="913774" y="2943355"/>
            <a:ext cx="3298976"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9" name="Text Placeholder 4"/>
          <p:cNvSpPr>
            <a:spLocks noGrp="1"/>
          </p:cNvSpPr>
          <p:nvPr>
            <p:ph type="body" sz="quarter" idx="3"/>
          </p:nvPr>
        </p:nvSpPr>
        <p:spPr>
          <a:xfrm>
            <a:off x="4452389" y="2367093"/>
            <a:ext cx="3291521"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10" name="Text Placeholder 3"/>
          <p:cNvSpPr>
            <a:spLocks noGrp="1"/>
          </p:cNvSpPr>
          <p:nvPr>
            <p:ph type="body" sz="half" idx="16"/>
          </p:nvPr>
        </p:nvSpPr>
        <p:spPr>
          <a:xfrm>
            <a:off x="4441348" y="2943355"/>
            <a:ext cx="3303351"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11" name="Text Placeholder 4"/>
          <p:cNvSpPr>
            <a:spLocks noGrp="1"/>
          </p:cNvSpPr>
          <p:nvPr>
            <p:ph type="body" sz="quarter" idx="13"/>
          </p:nvPr>
        </p:nvSpPr>
        <p:spPr>
          <a:xfrm>
            <a:off x="7973298" y="2367093"/>
            <a:ext cx="3304928"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12" name="Text Placeholder 3"/>
          <p:cNvSpPr>
            <a:spLocks noGrp="1"/>
          </p:cNvSpPr>
          <p:nvPr>
            <p:ph type="body" sz="half" idx="17"/>
          </p:nvPr>
        </p:nvSpPr>
        <p:spPr>
          <a:xfrm>
            <a:off x="7973298" y="2943355"/>
            <a:ext cx="3304928"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3" name="Date Placeholder 2"/>
          <p:cNvSpPr>
            <a:spLocks noGrp="1"/>
          </p:cNvSpPr>
          <p:nvPr>
            <p:ph type="dt" sz="half" idx="10"/>
          </p:nvPr>
        </p:nvSpPr>
        <p:spPr/>
        <p:txBody>
          <a:bodyPr/>
          <a:lstStyle/>
          <a:p>
            <a:fld id="{48A87A34-81AB-432B-8DAE-1953F412C126}" type="datetimeFigureOut">
              <a:rPr lang="en-US" dirty="0"/>
              <a:t>11/1/2022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colonnes d’image">
    <p:spTree>
      <p:nvGrpSpPr>
        <p:cNvPr id="1" name=""/>
        <p:cNvGrpSpPr/>
        <p:nvPr/>
      </p:nvGrpSpPr>
      <p:grpSpPr>
        <a:xfrm>
          <a:off x="0" y="0"/>
          <a:ext cx="0" cy="0"/>
          <a:chOff x="0" y="0"/>
          <a:chExt cx="0" cy="0"/>
        </a:xfrm>
      </p:grpSpPr>
      <p:pic>
        <p:nvPicPr>
          <p:cNvPr id="16" name="Picture 15"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0" name="Title 1"/>
          <p:cNvSpPr>
            <a:spLocks noGrp="1"/>
          </p:cNvSpPr>
          <p:nvPr>
            <p:ph type="title"/>
          </p:nvPr>
        </p:nvSpPr>
        <p:spPr>
          <a:xfrm>
            <a:off x="913774" y="610772"/>
            <a:ext cx="10364452" cy="1603922"/>
          </a:xfrm>
        </p:spPr>
        <p:txBody>
          <a:bodyPr/>
          <a:lstStyle/>
          <a:p>
            <a:r>
              <a:rPr lang="fr-FR"/>
              <a:t>Modifiez le style du titre</a:t>
            </a:r>
            <a:endParaRPr lang="en-US" dirty="0"/>
          </a:p>
        </p:txBody>
      </p:sp>
      <p:sp>
        <p:nvSpPr>
          <p:cNvPr id="19" name="Text Placeholder 2"/>
          <p:cNvSpPr>
            <a:spLocks noGrp="1"/>
          </p:cNvSpPr>
          <p:nvPr>
            <p:ph type="body" idx="1"/>
          </p:nvPr>
        </p:nvSpPr>
        <p:spPr>
          <a:xfrm>
            <a:off x="913774" y="4204820"/>
            <a:ext cx="3296409"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20" name="Picture Placeholder 2"/>
          <p:cNvSpPr>
            <a:spLocks noGrp="1" noChangeAspect="1"/>
          </p:cNvSpPr>
          <p:nvPr>
            <p:ph type="pic" idx="15"/>
          </p:nvPr>
        </p:nvSpPr>
        <p:spPr>
          <a:xfrm>
            <a:off x="913774" y="2367093"/>
            <a:ext cx="3296409" cy="1524000"/>
          </a:xfrm>
          <a:prstGeom prst="roundRect">
            <a:avLst>
              <a:gd name="adj" fmla="val 936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dirty="0"/>
          </a:p>
        </p:txBody>
      </p:sp>
      <p:sp>
        <p:nvSpPr>
          <p:cNvPr id="21" name="Text Placeholder 3"/>
          <p:cNvSpPr>
            <a:spLocks noGrp="1"/>
          </p:cNvSpPr>
          <p:nvPr>
            <p:ph type="body" sz="half" idx="18"/>
          </p:nvPr>
        </p:nvSpPr>
        <p:spPr>
          <a:xfrm>
            <a:off x="913774" y="4781082"/>
            <a:ext cx="3296409" cy="101011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22" name="Text Placeholder 4"/>
          <p:cNvSpPr>
            <a:spLocks noGrp="1"/>
          </p:cNvSpPr>
          <p:nvPr>
            <p:ph type="body" sz="quarter" idx="3"/>
          </p:nvPr>
        </p:nvSpPr>
        <p:spPr>
          <a:xfrm>
            <a:off x="4442759" y="4204820"/>
            <a:ext cx="3301828"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23" name="Picture Placeholder 2"/>
          <p:cNvSpPr>
            <a:spLocks noGrp="1" noChangeAspect="1"/>
          </p:cNvSpPr>
          <p:nvPr>
            <p:ph type="pic" idx="21"/>
          </p:nvPr>
        </p:nvSpPr>
        <p:spPr>
          <a:xfrm>
            <a:off x="4441348" y="2367093"/>
            <a:ext cx="3303352"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dirty="0"/>
          </a:p>
        </p:txBody>
      </p:sp>
      <p:sp>
        <p:nvSpPr>
          <p:cNvPr id="24" name="Text Placeholder 3"/>
          <p:cNvSpPr>
            <a:spLocks noGrp="1"/>
          </p:cNvSpPr>
          <p:nvPr>
            <p:ph type="body" sz="half" idx="19"/>
          </p:nvPr>
        </p:nvSpPr>
        <p:spPr>
          <a:xfrm>
            <a:off x="4441348" y="4781080"/>
            <a:ext cx="3303352" cy="101011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25" name="Text Placeholder 4"/>
          <p:cNvSpPr>
            <a:spLocks noGrp="1"/>
          </p:cNvSpPr>
          <p:nvPr>
            <p:ph type="body" sz="quarter" idx="13"/>
          </p:nvPr>
        </p:nvSpPr>
        <p:spPr>
          <a:xfrm>
            <a:off x="7973298" y="4204820"/>
            <a:ext cx="3300681"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26" name="Picture Placeholder 2"/>
          <p:cNvSpPr>
            <a:spLocks noGrp="1" noChangeAspect="1"/>
          </p:cNvSpPr>
          <p:nvPr>
            <p:ph type="pic" idx="22"/>
          </p:nvPr>
        </p:nvSpPr>
        <p:spPr>
          <a:xfrm>
            <a:off x="7973298" y="2367093"/>
            <a:ext cx="3304928"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dirty="0"/>
          </a:p>
        </p:txBody>
      </p:sp>
      <p:sp>
        <p:nvSpPr>
          <p:cNvPr id="27" name="Text Placeholder 3"/>
          <p:cNvSpPr>
            <a:spLocks noGrp="1"/>
          </p:cNvSpPr>
          <p:nvPr>
            <p:ph type="body" sz="half" idx="20"/>
          </p:nvPr>
        </p:nvSpPr>
        <p:spPr>
          <a:xfrm>
            <a:off x="7973173" y="4781078"/>
            <a:ext cx="3305053" cy="1010121"/>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3" name="Date Placeholder 2"/>
          <p:cNvSpPr>
            <a:spLocks noGrp="1"/>
          </p:cNvSpPr>
          <p:nvPr>
            <p:ph type="dt" sz="half" idx="10"/>
          </p:nvPr>
        </p:nvSpPr>
        <p:spPr/>
        <p:txBody>
          <a:bodyPr/>
          <a:lstStyle/>
          <a:p>
            <a:fld id="{48A87A34-81AB-432B-8DAE-1953F412C126}" type="datetimeFigureOut">
              <a:rPr lang="en-US" dirty="0"/>
              <a:t>11/1/2022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fr-FR"/>
              <a:t>Modifiez le style du titre</a:t>
            </a:r>
            <a:endParaRPr lang="en-US" dirty="0"/>
          </a:p>
        </p:txBody>
      </p:sp>
      <p:sp>
        <p:nvSpPr>
          <p:cNvPr id="11" name="Vertical Text Placeholder 2"/>
          <p:cNvSpPr>
            <a:spLocks noGrp="1"/>
          </p:cNvSpPr>
          <p:nvPr>
            <p:ph type="body" orient="vert" sz="quarter" idx="13"/>
          </p:nvPr>
        </p:nvSpPr>
        <p:spPr>
          <a:xfrm>
            <a:off x="913775" y="2367093"/>
            <a:ext cx="10364452" cy="3424107"/>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11/1/2022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Vertical Title 1"/>
          <p:cNvSpPr>
            <a:spLocks noGrp="1"/>
          </p:cNvSpPr>
          <p:nvPr>
            <p:ph type="title" orient="vert"/>
          </p:nvPr>
        </p:nvSpPr>
        <p:spPr>
          <a:xfrm>
            <a:off x="8724900" y="609601"/>
            <a:ext cx="2553326" cy="5181599"/>
          </a:xfrm>
        </p:spPr>
        <p:txBody>
          <a:bodyPr vert="eaVert"/>
          <a:lstStyle>
            <a:lvl1pPr algn="l">
              <a:defRPr/>
            </a:lvl1pPr>
          </a:lstStyle>
          <a:p>
            <a:r>
              <a:rPr lang="fr-FR"/>
              <a:t>Modifiez le style du titre</a:t>
            </a:r>
            <a:endParaRPr lang="en-US" dirty="0"/>
          </a:p>
        </p:txBody>
      </p:sp>
      <p:sp>
        <p:nvSpPr>
          <p:cNvPr id="8" name="Vertical Text Placeholder 2"/>
          <p:cNvSpPr>
            <a:spLocks noGrp="1"/>
          </p:cNvSpPr>
          <p:nvPr>
            <p:ph type="body" orient="vert" sz="quarter" idx="13"/>
          </p:nvPr>
        </p:nvSpPr>
        <p:spPr>
          <a:xfrm>
            <a:off x="913775" y="609601"/>
            <a:ext cx="7658724" cy="5181599"/>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11/1/2022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fr-FR"/>
              <a:t>Modifiez le style du titre</a:t>
            </a:r>
            <a:endParaRPr lang="en-US" dirty="0"/>
          </a:p>
        </p:txBody>
      </p:sp>
      <p:sp>
        <p:nvSpPr>
          <p:cNvPr id="12" name="Content Placeholder 2"/>
          <p:cNvSpPr>
            <a:spLocks noGrp="1"/>
          </p:cNvSpPr>
          <p:nvPr>
            <p:ph sz="quarter" idx="13"/>
          </p:nvPr>
        </p:nvSpPr>
        <p:spPr>
          <a:xfrm>
            <a:off x="913774" y="2367092"/>
            <a:ext cx="10363826" cy="3424107"/>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11/1/2022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828563"/>
            <a:ext cx="10351752" cy="2736819"/>
          </a:xfrm>
        </p:spPr>
        <p:txBody>
          <a:bodyPr anchor="b">
            <a:normAutofit/>
          </a:bodyPr>
          <a:lstStyle>
            <a:lvl1pPr>
              <a:defRPr sz="4000"/>
            </a:lvl1pPr>
          </a:lstStyle>
          <a:p>
            <a:r>
              <a:rPr lang="fr-FR"/>
              <a:t>Modifiez le style du titre</a:t>
            </a:r>
            <a:endParaRPr lang="en-US" dirty="0"/>
          </a:p>
        </p:txBody>
      </p:sp>
      <p:sp>
        <p:nvSpPr>
          <p:cNvPr id="3" name="Text Placeholder 2"/>
          <p:cNvSpPr>
            <a:spLocks noGrp="1"/>
          </p:cNvSpPr>
          <p:nvPr>
            <p:ph type="body" idx="1"/>
          </p:nvPr>
        </p:nvSpPr>
        <p:spPr>
          <a:xfrm>
            <a:off x="913774" y="3657457"/>
            <a:ext cx="10351752" cy="1368183"/>
          </a:xfrm>
        </p:spPr>
        <p:txBody>
          <a:bodyPr>
            <a:normAutofit/>
          </a:bodyPr>
          <a:lstStyle>
            <a:lvl1pPr marL="0" indent="0" algn="ctr">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48A87A34-81AB-432B-8DAE-1953F412C126}" type="datetimeFigureOut">
              <a:rPr lang="en-US" dirty="0"/>
              <a:t>11/1/2022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fr-FR"/>
              <a:t>Modifiez le style du titre</a:t>
            </a:r>
            <a:endParaRPr lang="en-US" dirty="0"/>
          </a:p>
        </p:txBody>
      </p:sp>
      <p:sp>
        <p:nvSpPr>
          <p:cNvPr id="12" name="Content Placeholder 2"/>
          <p:cNvSpPr>
            <a:spLocks noGrp="1"/>
          </p:cNvSpPr>
          <p:nvPr>
            <p:ph sz="quarter" idx="13"/>
          </p:nvPr>
        </p:nvSpPr>
        <p:spPr>
          <a:xfrm>
            <a:off x="913774" y="2367092"/>
            <a:ext cx="5106026" cy="3424107"/>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13" name="Content Placeholder 3"/>
          <p:cNvSpPr>
            <a:spLocks noGrp="1"/>
          </p:cNvSpPr>
          <p:nvPr>
            <p:ph sz="quarter" idx="14"/>
          </p:nvPr>
        </p:nvSpPr>
        <p:spPr>
          <a:xfrm>
            <a:off x="6172200" y="2367092"/>
            <a:ext cx="5105400" cy="3424107"/>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11/1/2022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pic>
        <p:nvPicPr>
          <p:cNvPr id="15" name="Picture 14"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fr-FR"/>
              <a:t>Modifiez le style du titre</a:t>
            </a:r>
            <a:endParaRPr lang="en-US" dirty="0"/>
          </a:p>
        </p:txBody>
      </p:sp>
      <p:sp>
        <p:nvSpPr>
          <p:cNvPr id="3" name="Text Placeholder 2"/>
          <p:cNvSpPr>
            <a:spLocks noGrp="1"/>
          </p:cNvSpPr>
          <p:nvPr>
            <p:ph type="body" idx="1"/>
          </p:nvPr>
        </p:nvSpPr>
        <p:spPr>
          <a:xfrm>
            <a:off x="1146328" y="2371018"/>
            <a:ext cx="487347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12" name="Content Placeholder 3"/>
          <p:cNvSpPr>
            <a:spLocks noGrp="1"/>
          </p:cNvSpPr>
          <p:nvPr>
            <p:ph sz="quarter" idx="13"/>
          </p:nvPr>
        </p:nvSpPr>
        <p:spPr>
          <a:xfrm>
            <a:off x="913774" y="3051012"/>
            <a:ext cx="5106027" cy="2740187"/>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6396423" y="2371018"/>
            <a:ext cx="488180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13" name="Content Placeholder 5"/>
          <p:cNvSpPr>
            <a:spLocks noGrp="1"/>
          </p:cNvSpPr>
          <p:nvPr>
            <p:ph sz="quarter" idx="14"/>
          </p:nvPr>
        </p:nvSpPr>
        <p:spPr>
          <a:xfrm>
            <a:off x="6172200" y="3051012"/>
            <a:ext cx="5105401" cy="2740187"/>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11/1/2022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11/1/2022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pic>
        <p:nvPicPr>
          <p:cNvPr id="7" name="Picture 6"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Date Placeholder 1"/>
          <p:cNvSpPr>
            <a:spLocks noGrp="1"/>
          </p:cNvSpPr>
          <p:nvPr>
            <p:ph type="dt" sz="half" idx="10"/>
          </p:nvPr>
        </p:nvSpPr>
        <p:spPr/>
        <p:txBody>
          <a:bodyPr/>
          <a:lstStyle/>
          <a:p>
            <a:fld id="{48A87A34-81AB-432B-8DAE-1953F412C126}" type="datetimeFigureOut">
              <a:rPr lang="en-US" dirty="0"/>
              <a:t>11/1/2022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609600"/>
            <a:ext cx="3935688" cy="2023252"/>
          </a:xfrm>
        </p:spPr>
        <p:txBody>
          <a:bodyPr anchor="b"/>
          <a:lstStyle>
            <a:lvl1pPr algn="ctr">
              <a:defRPr sz="3200"/>
            </a:lvl1pPr>
          </a:lstStyle>
          <a:p>
            <a:r>
              <a:rPr lang="fr-FR"/>
              <a:t>Modifiez le style du titre</a:t>
            </a:r>
            <a:endParaRPr lang="en-US" dirty="0"/>
          </a:p>
        </p:txBody>
      </p:sp>
      <p:sp>
        <p:nvSpPr>
          <p:cNvPr id="10" name="Content Placeholder 2"/>
          <p:cNvSpPr>
            <a:spLocks noGrp="1"/>
          </p:cNvSpPr>
          <p:nvPr>
            <p:ph sz="quarter" idx="13"/>
          </p:nvPr>
        </p:nvSpPr>
        <p:spPr>
          <a:xfrm>
            <a:off x="5078062" y="609600"/>
            <a:ext cx="6200163" cy="5181599"/>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913774" y="2632852"/>
            <a:ext cx="3935689" cy="3158348"/>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48A87A34-81AB-432B-8DAE-1953F412C126}" type="datetimeFigureOut">
              <a:rPr lang="en-US" dirty="0"/>
              <a:t>11/1/2022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600"/>
            <a:ext cx="5934969" cy="2023254"/>
          </a:xfrm>
        </p:spPr>
        <p:txBody>
          <a:bodyPr anchor="b"/>
          <a:lstStyle>
            <a:lvl1pPr algn="ctr">
              <a:defRPr sz="3200"/>
            </a:lvl1pPr>
          </a:lstStyle>
          <a:p>
            <a:r>
              <a:rPr lang="fr-FR"/>
              <a:t>Modifiez le style du titre</a:t>
            </a:r>
            <a:endParaRPr lang="en-US" dirty="0"/>
          </a:p>
        </p:txBody>
      </p:sp>
      <p:sp>
        <p:nvSpPr>
          <p:cNvPr id="3" name="Picture Placeholder 2"/>
          <p:cNvSpPr>
            <a:spLocks noGrp="1" noChangeAspect="1"/>
          </p:cNvSpPr>
          <p:nvPr>
            <p:ph type="pic" idx="1"/>
          </p:nvPr>
        </p:nvSpPr>
        <p:spPr>
          <a:xfrm>
            <a:off x="7424803" y="609601"/>
            <a:ext cx="3255358" cy="5181600"/>
          </a:xfrm>
          <a:prstGeom prst="roundRect">
            <a:avLst>
              <a:gd name="adj" fmla="val 494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dirty="0"/>
          </a:p>
        </p:txBody>
      </p:sp>
      <p:sp>
        <p:nvSpPr>
          <p:cNvPr id="4" name="Text Placeholder 3"/>
          <p:cNvSpPr>
            <a:spLocks noGrp="1"/>
          </p:cNvSpPr>
          <p:nvPr>
            <p:ph type="body" sz="half" idx="2"/>
          </p:nvPr>
        </p:nvSpPr>
        <p:spPr>
          <a:xfrm>
            <a:off x="913794" y="2632852"/>
            <a:ext cx="5934949" cy="3158347"/>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48A87A34-81AB-432B-8DAE-1953F412C126}" type="datetimeFigureOut">
              <a:rPr lang="en-US" dirty="0"/>
              <a:t>11/1/2022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19">
            <a:alphaModFix/>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913775" y="618517"/>
            <a:ext cx="10364451" cy="1596177"/>
          </a:xfrm>
          <a:prstGeom prst="rect">
            <a:avLst/>
          </a:prstGeom>
        </p:spPr>
        <p:txBody>
          <a:bodyPr vert="horz" lIns="91440" tIns="45720" rIns="91440" bIns="45720" rtlCol="0" anchor="ctr">
            <a:normAutofit/>
          </a:bodyPr>
          <a:lstStyle/>
          <a:p>
            <a:r>
              <a:rPr lang="fr-FR"/>
              <a:t>Modifiez le style du titre</a:t>
            </a:r>
            <a:endParaRPr lang="en-US" dirty="0"/>
          </a:p>
        </p:txBody>
      </p:sp>
      <p:sp>
        <p:nvSpPr>
          <p:cNvPr id="3" name="Text Placeholder 2"/>
          <p:cNvSpPr>
            <a:spLocks noGrp="1"/>
          </p:cNvSpPr>
          <p:nvPr>
            <p:ph type="body" idx="1"/>
          </p:nvPr>
        </p:nvSpPr>
        <p:spPr>
          <a:xfrm>
            <a:off x="913775" y="2367093"/>
            <a:ext cx="10364452" cy="3424107"/>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7678737" y="5883275"/>
            <a:ext cx="2743200" cy="365125"/>
          </a:xfrm>
          <a:prstGeom prst="rect">
            <a:avLst/>
          </a:prstGeom>
        </p:spPr>
        <p:txBody>
          <a:bodyPr vert="horz" lIns="91440" tIns="45720" rIns="91440" bIns="45720" rtlCol="0" anchor="ctr"/>
          <a:lstStyle>
            <a:lvl1pPr algn="r">
              <a:defRPr sz="1000">
                <a:solidFill>
                  <a:schemeClr val="tx1"/>
                </a:solidFill>
              </a:defRPr>
            </a:lvl1pPr>
          </a:lstStyle>
          <a:p>
            <a:fld id="{48A87A34-81AB-432B-8DAE-1953F412C126}" type="datetimeFigureOut">
              <a:rPr lang="en-US" dirty="0"/>
              <a:pPr/>
              <a:t>11/1/2022</a:t>
            </a:fld>
            <a:endParaRPr lang="en-US" dirty="0"/>
          </a:p>
        </p:txBody>
      </p:sp>
      <p:sp>
        <p:nvSpPr>
          <p:cNvPr id="5" name="Footer Placeholder 4"/>
          <p:cNvSpPr>
            <a:spLocks noGrp="1"/>
          </p:cNvSpPr>
          <p:nvPr>
            <p:ph type="ftr" sz="quarter" idx="3"/>
          </p:nvPr>
        </p:nvSpPr>
        <p:spPr>
          <a:xfrm>
            <a:off x="913774" y="5883275"/>
            <a:ext cx="6672887" cy="365125"/>
          </a:xfrm>
          <a:prstGeom prst="rect">
            <a:avLst/>
          </a:prstGeom>
        </p:spPr>
        <p:txBody>
          <a:bodyPr vert="horz" lIns="91440" tIns="45720" rIns="91440" bIns="45720" rtlCol="0" anchor="ctr"/>
          <a:lstStyle>
            <a:lvl1pPr algn="l">
              <a:defRPr sz="1000">
                <a:solidFill>
                  <a:schemeClr val="tx1"/>
                </a:solidFill>
              </a:defRPr>
            </a:lvl1pPr>
          </a:lstStyle>
          <a:p>
            <a:endParaRPr lang="en-US" dirty="0"/>
          </a:p>
        </p:txBody>
      </p:sp>
      <p:sp>
        <p:nvSpPr>
          <p:cNvPr id="6" name="Slide Number Placeholder 5"/>
          <p:cNvSpPr>
            <a:spLocks noGrp="1"/>
          </p:cNvSpPr>
          <p:nvPr>
            <p:ph type="sldNum" sz="quarter" idx="4"/>
          </p:nvPr>
        </p:nvSpPr>
        <p:spPr>
          <a:xfrm>
            <a:off x="10514011" y="5883275"/>
            <a:ext cx="764215" cy="365125"/>
          </a:xfrm>
          <a:prstGeom prst="rect">
            <a:avLst/>
          </a:prstGeom>
        </p:spPr>
        <p:txBody>
          <a:bodyPr vert="horz" lIns="91440" tIns="45720" rIns="91440" bIns="45720" rtlCol="0" anchor="ctr"/>
          <a:lstStyle>
            <a:lvl1pPr algn="r">
              <a:defRPr sz="1000">
                <a:solidFill>
                  <a:schemeClr val="tx1"/>
                </a:solidFill>
              </a:defRPr>
            </a:lvl1pPr>
          </a:lstStyle>
          <a:p>
            <a:fld id="{6D22F896-40B5-4ADD-8801-0D06FADFA095}" type="slidenum">
              <a:rPr lang="en-US" dirty="0"/>
              <a:pPr/>
              <a:t>‹N°›</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txStyles>
    <p:title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6.xml"/><Relationship Id="rId4" Type="http://schemas.openxmlformats.org/officeDocument/2006/relationships/image" Target="../media/image13.JPG"/></Relationships>
</file>

<file path=ppt/slides/_rels/slide11.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4D3A46D6-8A91-E438-1172-9CCFF8BD1FD0}"/>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val="0"/>
              </a:ext>
            </a:extLst>
          </a:blip>
          <a:stretch>
            <a:fillRect/>
          </a:stretch>
        </p:blipFill>
        <p:spPr>
          <a:xfrm>
            <a:off x="3384699" y="439930"/>
            <a:ext cx="5932966" cy="5978140"/>
          </a:xfrm>
          <a:prstGeom prst="roundRect">
            <a:avLst>
              <a:gd name="adj" fmla="val 8594"/>
            </a:avLst>
          </a:prstGeom>
          <a:solidFill>
            <a:srgbClr val="FFFFFF">
              <a:shade val="85000"/>
            </a:srgbClr>
          </a:solidFill>
          <a:ln>
            <a:solidFill>
              <a:srgbClr val="00B0F0"/>
            </a:solidFill>
          </a:ln>
          <a:effectLst>
            <a:outerShdw blurRad="50800" dist="38100" dir="2700000" algn="tl" rotWithShape="0">
              <a:prstClr val="black">
                <a:alpha val="40000"/>
              </a:prstClr>
            </a:outerShdw>
            <a:reflection blurRad="12700" stA="38000" endPos="28000" dist="5000" dir="5400000" sy="-100000" algn="bl" rotWithShape="0"/>
          </a:effectLst>
        </p:spPr>
      </p:pic>
    </p:spTree>
    <p:extLst>
      <p:ext uri="{BB962C8B-B14F-4D97-AF65-F5344CB8AC3E}">
        <p14:creationId xmlns:p14="http://schemas.microsoft.com/office/powerpoint/2010/main" val="15173086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3E51EE63-527A-40E8-8CBE-4614FC4BA7F8}"/>
              </a:ext>
            </a:extLst>
          </p:cNvPr>
          <p:cNvPicPr>
            <a:picLocks noChangeAspect="1"/>
          </p:cNvPicPr>
          <p:nvPr/>
        </p:nvPicPr>
        <p:blipFill>
          <a:blip r:embed="rId2"/>
          <a:stretch>
            <a:fillRect/>
          </a:stretch>
        </p:blipFill>
        <p:spPr>
          <a:xfrm>
            <a:off x="1298711" y="500996"/>
            <a:ext cx="3975652" cy="3046543"/>
          </a:xfrm>
          <a:prstGeom prst="rect">
            <a:avLst/>
          </a:prstGeom>
        </p:spPr>
      </p:pic>
      <p:pic>
        <p:nvPicPr>
          <p:cNvPr id="8" name="Image 7">
            <a:extLst>
              <a:ext uri="{FF2B5EF4-FFF2-40B4-BE49-F238E27FC236}">
                <a16:creationId xmlns:a16="http://schemas.microsoft.com/office/drawing/2014/main" id="{7B1E6C7C-C837-7A87-75F2-3BBADC08F7E8}"/>
              </a:ext>
            </a:extLst>
          </p:cNvPr>
          <p:cNvPicPr>
            <a:picLocks noChangeAspect="1"/>
          </p:cNvPicPr>
          <p:nvPr/>
        </p:nvPicPr>
        <p:blipFill>
          <a:blip r:embed="rId3"/>
          <a:stretch>
            <a:fillRect/>
          </a:stretch>
        </p:blipFill>
        <p:spPr>
          <a:xfrm>
            <a:off x="4240696" y="3760304"/>
            <a:ext cx="4144146" cy="2680253"/>
          </a:xfrm>
          <a:prstGeom prst="rect">
            <a:avLst/>
          </a:prstGeom>
        </p:spPr>
      </p:pic>
      <p:pic>
        <p:nvPicPr>
          <p:cNvPr id="10" name="Image 9">
            <a:extLst>
              <a:ext uri="{FF2B5EF4-FFF2-40B4-BE49-F238E27FC236}">
                <a16:creationId xmlns:a16="http://schemas.microsoft.com/office/drawing/2014/main" id="{A2DC9167-142F-FCF8-981A-EAE33CAA9F95}"/>
              </a:ext>
            </a:extLst>
          </p:cNvPr>
          <p:cNvPicPr>
            <a:picLocks noChangeAspect="1"/>
          </p:cNvPicPr>
          <p:nvPr/>
        </p:nvPicPr>
        <p:blipFill>
          <a:blip r:embed="rId4"/>
          <a:stretch>
            <a:fillRect/>
          </a:stretch>
        </p:blipFill>
        <p:spPr>
          <a:xfrm>
            <a:off x="6917639" y="500996"/>
            <a:ext cx="4321862" cy="3046543"/>
          </a:xfrm>
          <a:prstGeom prst="rect">
            <a:avLst/>
          </a:prstGeom>
        </p:spPr>
      </p:pic>
    </p:spTree>
    <p:extLst>
      <p:ext uri="{BB962C8B-B14F-4D97-AF65-F5344CB8AC3E}">
        <p14:creationId xmlns:p14="http://schemas.microsoft.com/office/powerpoint/2010/main" val="5419940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1AC3030-04A8-2E11-BD77-1A3CA4A255B4}"/>
              </a:ext>
            </a:extLst>
          </p:cNvPr>
          <p:cNvSpPr>
            <a:spLocks noGrp="1"/>
          </p:cNvSpPr>
          <p:nvPr>
            <p:ph type="title"/>
          </p:nvPr>
        </p:nvSpPr>
        <p:spPr>
          <a:xfrm>
            <a:off x="1019792" y="848139"/>
            <a:ext cx="4175060" cy="4532245"/>
          </a:xfrm>
          <a:solidFill>
            <a:schemeClr val="accent3">
              <a:lumMod val="40000"/>
              <a:lumOff val="60000"/>
            </a:schemeClr>
          </a:solidFill>
        </p:spPr>
        <p:style>
          <a:lnRef idx="2">
            <a:schemeClr val="accent3"/>
          </a:lnRef>
          <a:fillRef idx="1">
            <a:schemeClr val="lt1"/>
          </a:fillRef>
          <a:effectRef idx="0">
            <a:schemeClr val="accent3"/>
          </a:effectRef>
          <a:fontRef idx="minor">
            <a:schemeClr val="dk1"/>
          </a:fontRef>
        </p:style>
        <p:txBody>
          <a:bodyPr>
            <a:normAutofit/>
            <a:scene3d>
              <a:camera prst="orthographicFront"/>
              <a:lightRig rig="harsh" dir="t"/>
            </a:scene3d>
            <a:sp3d extrusionH="57150" prstMaterial="matte">
              <a:bevelT w="63500" h="12700" prst="angle"/>
              <a:contourClr>
                <a:schemeClr val="bg1">
                  <a:lumMod val="65000"/>
                </a:schemeClr>
              </a:contourClr>
            </a:sp3d>
          </a:bodyPr>
          <a:lstStyle/>
          <a:p>
            <a:r>
              <a:rPr lang="en-GB" sz="2400" b="1" u="sng" cap="none" dirty="0">
                <a:ln/>
                <a:solidFill>
                  <a:schemeClr val="accent3"/>
                </a:solidFill>
                <a:latin typeface="Arial Narrow" panose="020B0606020202030204" pitchFamily="34" charset="0"/>
              </a:rPr>
              <a:t>PHOTOGRAPHY CLASSES WITH LENS ON LIFE</a:t>
            </a:r>
            <a:br>
              <a:rPr lang="fr-FR" sz="2400" b="1" cap="none" dirty="0">
                <a:ln/>
                <a:solidFill>
                  <a:schemeClr val="accent3"/>
                </a:solidFill>
                <a:latin typeface="Arial Narrow" panose="020B0606020202030204" pitchFamily="34" charset="0"/>
              </a:rPr>
            </a:br>
            <a:br>
              <a:rPr lang="fr-FR" sz="1800" cap="none" dirty="0">
                <a:ln/>
                <a:solidFill>
                  <a:schemeClr val="tx1">
                    <a:lumMod val="65000"/>
                    <a:lumOff val="35000"/>
                  </a:schemeClr>
                </a:solidFill>
                <a:latin typeface="Arial Narrow" panose="020B0606020202030204" pitchFamily="34" charset="0"/>
              </a:rPr>
            </a:br>
            <a:r>
              <a:rPr lang="en-GB" sz="2400" cap="none" dirty="0">
                <a:ln/>
                <a:solidFill>
                  <a:schemeClr val="tx1">
                    <a:lumMod val="65000"/>
                    <a:lumOff val="35000"/>
                  </a:schemeClr>
                </a:solidFill>
                <a:latin typeface="Arial Narrow" panose="020B0606020202030204" pitchFamily="34" charset="0"/>
              </a:rPr>
              <a:t>Since 2021, our students benefit from both online and presential classes on photography. </a:t>
            </a:r>
            <a:br>
              <a:rPr lang="en-GB" sz="2400" cap="none" dirty="0">
                <a:ln/>
                <a:solidFill>
                  <a:schemeClr val="tx1">
                    <a:lumMod val="65000"/>
                    <a:lumOff val="35000"/>
                  </a:schemeClr>
                </a:solidFill>
                <a:latin typeface="Arial Narrow" panose="020B0606020202030204" pitchFamily="34" charset="0"/>
              </a:rPr>
            </a:br>
            <a:r>
              <a:rPr lang="en-GB" sz="2400" cap="none" dirty="0">
                <a:ln/>
                <a:solidFill>
                  <a:schemeClr val="tx1">
                    <a:lumMod val="65000"/>
                    <a:lumOff val="35000"/>
                  </a:schemeClr>
                </a:solidFill>
                <a:latin typeface="Arial Narrow" panose="020B0606020202030204" pitchFamily="34" charset="0"/>
              </a:rPr>
              <a:t>This is another opportunity for these young generation to discover and put in practice their creativity and potential in the art sector as they receive certificates after every program.</a:t>
            </a:r>
            <a:endParaRPr lang="en-GB" sz="1800" cap="none" dirty="0">
              <a:ln/>
              <a:solidFill>
                <a:schemeClr val="tx1">
                  <a:lumMod val="65000"/>
                  <a:lumOff val="35000"/>
                </a:schemeClr>
              </a:solidFill>
              <a:latin typeface="Arial Narrow" panose="020B0606020202030204" pitchFamily="34" charset="0"/>
            </a:endParaRPr>
          </a:p>
        </p:txBody>
      </p:sp>
      <p:pic>
        <p:nvPicPr>
          <p:cNvPr id="5" name="Image 4">
            <a:extLst>
              <a:ext uri="{FF2B5EF4-FFF2-40B4-BE49-F238E27FC236}">
                <a16:creationId xmlns:a16="http://schemas.microsoft.com/office/drawing/2014/main" id="{3FECA5DA-C17C-C873-FD12-349F220B44A2}"/>
              </a:ext>
            </a:extLst>
          </p:cNvPr>
          <p:cNvPicPr>
            <a:picLocks noChangeAspect="1"/>
          </p:cNvPicPr>
          <p:nvPr/>
        </p:nvPicPr>
        <p:blipFill>
          <a:blip r:embed="rId2"/>
          <a:stretch>
            <a:fillRect/>
          </a:stretch>
        </p:blipFill>
        <p:spPr>
          <a:xfrm>
            <a:off x="5839032" y="848139"/>
            <a:ext cx="4895229" cy="4744278"/>
          </a:xfrm>
          <a:prstGeom prst="rect">
            <a:avLst/>
          </a:prstGeom>
        </p:spPr>
      </p:pic>
    </p:spTree>
    <p:extLst>
      <p:ext uri="{BB962C8B-B14F-4D97-AF65-F5344CB8AC3E}">
        <p14:creationId xmlns:p14="http://schemas.microsoft.com/office/powerpoint/2010/main" val="273253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540BC002-6B1D-949C-CDD8-F9862CA63DD1}"/>
              </a:ext>
            </a:extLst>
          </p:cNvPr>
          <p:cNvPicPr>
            <a:picLocks noChangeAspect="1"/>
          </p:cNvPicPr>
          <p:nvPr/>
        </p:nvPicPr>
        <p:blipFill>
          <a:blip r:embed="rId2"/>
          <a:stretch>
            <a:fillRect/>
          </a:stretch>
        </p:blipFill>
        <p:spPr>
          <a:xfrm>
            <a:off x="563371" y="494410"/>
            <a:ext cx="3836351" cy="3201625"/>
          </a:xfrm>
          <a:prstGeom prst="roundRect">
            <a:avLst>
              <a:gd name="adj" fmla="val 8594"/>
            </a:avLst>
          </a:prstGeom>
          <a:solidFill>
            <a:srgbClr val="FFFFFF">
              <a:shade val="85000"/>
            </a:srgbClr>
          </a:solidFill>
          <a:ln>
            <a:solidFill>
              <a:schemeClr val="accent5"/>
            </a:solidFill>
          </a:ln>
          <a:effectLst>
            <a:reflection blurRad="12700" stA="38000" endPos="28000" dist="5000" dir="5400000" sy="-100000" algn="bl" rotWithShape="0"/>
          </a:effectLst>
        </p:spPr>
      </p:pic>
      <p:pic>
        <p:nvPicPr>
          <p:cNvPr id="5" name="Image 4">
            <a:extLst>
              <a:ext uri="{FF2B5EF4-FFF2-40B4-BE49-F238E27FC236}">
                <a16:creationId xmlns:a16="http://schemas.microsoft.com/office/drawing/2014/main" id="{56158BF7-B00E-E31A-AAE5-A67D0A4B5002}"/>
              </a:ext>
            </a:extLst>
          </p:cNvPr>
          <p:cNvPicPr>
            <a:picLocks noChangeAspect="1"/>
          </p:cNvPicPr>
          <p:nvPr/>
        </p:nvPicPr>
        <p:blipFill>
          <a:blip r:embed="rId3"/>
          <a:stretch>
            <a:fillRect/>
          </a:stretch>
        </p:blipFill>
        <p:spPr>
          <a:xfrm>
            <a:off x="7897131" y="320141"/>
            <a:ext cx="3731497" cy="3453136"/>
          </a:xfrm>
          <a:prstGeom prst="roundRect">
            <a:avLst>
              <a:gd name="adj" fmla="val 8594"/>
            </a:avLst>
          </a:prstGeom>
          <a:solidFill>
            <a:srgbClr val="FFFFFF">
              <a:shade val="85000"/>
            </a:srgbClr>
          </a:solidFill>
          <a:ln>
            <a:solidFill>
              <a:schemeClr val="accent5">
                <a:lumMod val="75000"/>
              </a:schemeClr>
            </a:solidFill>
          </a:ln>
          <a:effectLst>
            <a:reflection blurRad="12700" stA="38000" endPos="28000" dist="5000" dir="5400000" sy="-100000" algn="bl" rotWithShape="0"/>
          </a:effectLst>
        </p:spPr>
      </p:pic>
      <p:pic>
        <p:nvPicPr>
          <p:cNvPr id="6" name="Image 5">
            <a:extLst>
              <a:ext uri="{FF2B5EF4-FFF2-40B4-BE49-F238E27FC236}">
                <a16:creationId xmlns:a16="http://schemas.microsoft.com/office/drawing/2014/main" id="{576E65BB-367B-B341-FF89-3C5760FE9AEB}"/>
              </a:ext>
            </a:extLst>
          </p:cNvPr>
          <p:cNvPicPr>
            <a:picLocks noChangeAspect="1"/>
          </p:cNvPicPr>
          <p:nvPr/>
        </p:nvPicPr>
        <p:blipFill>
          <a:blip r:embed="rId4"/>
          <a:stretch>
            <a:fillRect/>
          </a:stretch>
        </p:blipFill>
        <p:spPr>
          <a:xfrm>
            <a:off x="4294870" y="3285217"/>
            <a:ext cx="3731497" cy="298262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7222497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6E055473-30E4-06BA-5FBE-CDC21659109D}"/>
              </a:ext>
            </a:extLst>
          </p:cNvPr>
          <p:cNvSpPr txBox="1"/>
          <p:nvPr/>
        </p:nvSpPr>
        <p:spPr>
          <a:xfrm>
            <a:off x="2411897" y="1122592"/>
            <a:ext cx="7792278" cy="4386585"/>
          </a:xfrm>
          <a:prstGeom prst="rect">
            <a:avLst/>
          </a:prstGeom>
          <a:solidFill>
            <a:schemeClr val="accent2">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lgn="ctr">
              <a:lnSpc>
                <a:spcPct val="107000"/>
              </a:lnSpc>
              <a:spcAft>
                <a:spcPts val="800"/>
              </a:spcAft>
              <a:tabLst>
                <a:tab pos="885825" algn="l"/>
              </a:tabLst>
            </a:pPr>
            <a:r>
              <a:rPr lang="en-US" sz="1800" b="1" i="1" dirty="0">
                <a:effectLst/>
                <a:latin typeface="Calibri" panose="020F0502020204030204" pitchFamily="34" charset="0"/>
                <a:ea typeface="Calibri" panose="020F0502020204030204" pitchFamily="34" charset="0"/>
                <a:cs typeface="Times New Roman" panose="02020603050405020304" pitchFamily="18" charset="0"/>
              </a:rPr>
              <a:t>”</a:t>
            </a:r>
            <a:r>
              <a:rPr lang="en-US" sz="2800" b="1" i="1" dirty="0">
                <a:effectLst/>
                <a:latin typeface="Arial Narrow" panose="020B0606020202030204" pitchFamily="34" charset="0"/>
                <a:ea typeface="Calibri" panose="020F0502020204030204" pitchFamily="34" charset="0"/>
                <a:cs typeface="Times New Roman" panose="02020603050405020304" pitchFamily="18" charset="0"/>
              </a:rPr>
              <a:t>As Nelson Mandela </a:t>
            </a:r>
            <a:r>
              <a:rPr lang="en-US" sz="3200" b="1" i="1" dirty="0">
                <a:effectLst/>
                <a:latin typeface="Arial Narrow" panose="020B0606020202030204" pitchFamily="34" charset="0"/>
                <a:ea typeface="Calibri" panose="020F0502020204030204" pitchFamily="34" charset="0"/>
                <a:cs typeface="Times New Roman" panose="02020603050405020304" pitchFamily="18" charset="0"/>
              </a:rPr>
              <a:t>says</a:t>
            </a:r>
            <a:r>
              <a:rPr lang="en-US" sz="2800" b="1" i="1" dirty="0">
                <a:effectLst/>
                <a:latin typeface="Arial Narrow" panose="020B0606020202030204" pitchFamily="34" charset="0"/>
                <a:ea typeface="Calibri" panose="020F0502020204030204" pitchFamily="34" charset="0"/>
                <a:cs typeface="Times New Roman" panose="02020603050405020304" pitchFamily="18" charset="0"/>
              </a:rPr>
              <a:t>, “Education is the most powerful weapon which you can be used to change the world.”</a:t>
            </a:r>
            <a:endParaRPr lang="fr-FR" sz="1600" dirty="0">
              <a:effectLst/>
              <a:latin typeface="Arial Narrow" panose="020B0606020202030204" pitchFamily="34" charset="0"/>
              <a:ea typeface="Calibri" panose="020F0502020204030204" pitchFamily="34" charset="0"/>
              <a:cs typeface="Times New Roman" panose="02020603050405020304" pitchFamily="18" charset="0"/>
            </a:endParaRPr>
          </a:p>
          <a:p>
            <a:pPr algn="ctr">
              <a:lnSpc>
                <a:spcPct val="107000"/>
              </a:lnSpc>
              <a:spcAft>
                <a:spcPts val="800"/>
              </a:spcAft>
              <a:tabLst>
                <a:tab pos="885825" algn="l"/>
              </a:tabLst>
            </a:pPr>
            <a:r>
              <a:rPr lang="en-US" sz="2800" i="1" dirty="0">
                <a:effectLst/>
                <a:latin typeface="Arial Narrow" panose="020B0606020202030204" pitchFamily="34" charset="0"/>
                <a:ea typeface="Calibri" panose="020F0502020204030204" pitchFamily="34" charset="0"/>
                <a:cs typeface="Times New Roman" panose="02020603050405020304" pitchFamily="18" charset="0"/>
              </a:rPr>
              <a:t>	In two and a half years of activities, we have impacted on few lives through our different activities and the support of our partnerships with </a:t>
            </a:r>
            <a:r>
              <a:rPr lang="en-US" sz="2800" i="1" dirty="0" err="1">
                <a:effectLst/>
                <a:latin typeface="Arial Narrow" panose="020B0606020202030204" pitchFamily="34" charset="0"/>
                <a:ea typeface="Calibri" panose="020F0502020204030204" pitchFamily="34" charset="0"/>
                <a:cs typeface="Times New Roman" panose="02020603050405020304" pitchFamily="18" charset="0"/>
              </a:rPr>
              <a:t>Amala</a:t>
            </a:r>
            <a:r>
              <a:rPr lang="en-US" sz="2800" i="1" dirty="0">
                <a:effectLst/>
                <a:latin typeface="Arial Narrow" panose="020B0606020202030204" pitchFamily="34" charset="0"/>
                <a:ea typeface="Calibri" panose="020F0502020204030204" pitchFamily="34" charset="0"/>
                <a:cs typeface="Times New Roman" panose="02020603050405020304" pitchFamily="18" charset="0"/>
              </a:rPr>
              <a:t>, Lens On Life and the Tennis Club of </a:t>
            </a:r>
            <a:r>
              <a:rPr lang="en-US" sz="2800" i="1" dirty="0" err="1">
                <a:effectLst/>
                <a:latin typeface="Arial Narrow" panose="020B0606020202030204" pitchFamily="34" charset="0"/>
                <a:ea typeface="Calibri" panose="020F0502020204030204" pitchFamily="34" charset="0"/>
                <a:cs typeface="Times New Roman" panose="02020603050405020304" pitchFamily="18" charset="0"/>
              </a:rPr>
              <a:t>Yaounde</a:t>
            </a:r>
            <a:r>
              <a:rPr lang="en-US" sz="2800" i="1" dirty="0">
                <a:effectLst/>
                <a:latin typeface="Arial Narrow" panose="020B0606020202030204" pitchFamily="34" charset="0"/>
                <a:ea typeface="Calibri" panose="020F0502020204030204" pitchFamily="34" charset="0"/>
                <a:cs typeface="Times New Roman" panose="02020603050405020304" pitchFamily="18" charset="0"/>
              </a:rPr>
              <a:t>. The story of BRIGHT's beautiful humanitarian experience with vulnerable people is just </a:t>
            </a:r>
            <a:r>
              <a:rPr lang="en-US" sz="2800" i="1" dirty="0">
                <a:latin typeface="Arial Narrow" panose="020B0606020202030204" pitchFamily="34" charset="0"/>
                <a:ea typeface="Calibri" panose="020F0502020204030204" pitchFamily="34" charset="0"/>
                <a:cs typeface="Times New Roman" panose="02020603050405020304" pitchFamily="18" charset="0"/>
              </a:rPr>
              <a:t>beginning.</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819839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291D689-4977-1616-F8B2-56430C2EC7ED}"/>
              </a:ext>
            </a:extLst>
          </p:cNvPr>
          <p:cNvSpPr>
            <a:spLocks noGrp="1"/>
          </p:cNvSpPr>
          <p:nvPr>
            <p:ph type="title"/>
          </p:nvPr>
        </p:nvSpPr>
        <p:spPr>
          <a:xfrm>
            <a:off x="2319131" y="1662126"/>
            <a:ext cx="7752521" cy="2949630"/>
          </a:xfrm>
          <a:solidFill>
            <a:schemeClr val="accent1">
              <a:lumMod val="60000"/>
              <a:lumOff val="40000"/>
            </a:schemeClr>
          </a:solidFill>
        </p:spPr>
        <p:txBody>
          <a:bodyPr/>
          <a:lstStyle/>
          <a:p>
            <a:r>
              <a:rPr lang="fr-FR" b="1" dirty="0">
                <a:solidFill>
                  <a:schemeClr val="accent1">
                    <a:lumMod val="50000"/>
                  </a:schemeClr>
                </a:solidFill>
              </a:rPr>
              <a:t>WELCOME TO CAMEROON </a:t>
            </a:r>
            <a:br>
              <a:rPr lang="fr-FR" b="1" dirty="0">
                <a:solidFill>
                  <a:schemeClr val="accent1">
                    <a:lumMod val="50000"/>
                  </a:schemeClr>
                </a:solidFill>
              </a:rPr>
            </a:br>
            <a:r>
              <a:rPr lang="fr-FR" b="1" dirty="0">
                <a:solidFill>
                  <a:schemeClr val="accent1">
                    <a:lumMod val="50000"/>
                  </a:schemeClr>
                </a:solidFill>
              </a:rPr>
              <a:t>AND </a:t>
            </a:r>
            <a:br>
              <a:rPr lang="fr-FR" b="1" dirty="0">
                <a:solidFill>
                  <a:schemeClr val="accent1">
                    <a:lumMod val="50000"/>
                  </a:schemeClr>
                </a:solidFill>
              </a:rPr>
            </a:br>
            <a:r>
              <a:rPr lang="fr-FR" b="1" dirty="0">
                <a:solidFill>
                  <a:schemeClr val="accent1">
                    <a:lumMod val="50000"/>
                  </a:schemeClr>
                </a:solidFill>
              </a:rPr>
              <a:t>THANK YOU FOR YOUR ATTENTION !!!</a:t>
            </a:r>
          </a:p>
        </p:txBody>
      </p:sp>
    </p:spTree>
    <p:extLst>
      <p:ext uri="{BB962C8B-B14F-4D97-AF65-F5344CB8AC3E}">
        <p14:creationId xmlns:p14="http://schemas.microsoft.com/office/powerpoint/2010/main" val="987008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322AA54D-2E1D-72C9-3649-4C5F00C3349E}"/>
              </a:ext>
            </a:extLst>
          </p:cNvPr>
          <p:cNvSpPr>
            <a:spLocks noGrp="1"/>
          </p:cNvSpPr>
          <p:nvPr>
            <p:ph sz="quarter" idx="13"/>
          </p:nvPr>
        </p:nvSpPr>
        <p:spPr>
          <a:xfrm>
            <a:off x="913774" y="850604"/>
            <a:ext cx="5401966" cy="5252481"/>
          </a:xfrm>
          <a:solidFill>
            <a:schemeClr val="accent1">
              <a:lumMod val="20000"/>
              <a:lumOff val="80000"/>
            </a:schemeClr>
          </a:solidFill>
        </p:spPr>
        <p:txBody>
          <a:bodyPr>
            <a:normAutofit/>
          </a:bodyPr>
          <a:lstStyle/>
          <a:p>
            <a:pPr marL="514350" indent="-514350">
              <a:lnSpc>
                <a:spcPct val="107000"/>
              </a:lnSpc>
              <a:spcAft>
                <a:spcPts val="800"/>
              </a:spcAft>
              <a:buAutoNum type="romanUcPeriod"/>
              <a:tabLst>
                <a:tab pos="1285875" algn="l"/>
              </a:tabLst>
            </a:pPr>
            <a:r>
              <a:rPr lang="en-US" sz="2400" b="1" dirty="0">
                <a:effectLst/>
                <a:latin typeface="Arial Narrow" panose="020B0606020202030204" pitchFamily="34" charset="0"/>
                <a:ea typeface="Calibri" panose="020F0502020204030204" pitchFamily="34" charset="0"/>
                <a:cs typeface="Times New Roman" panose="02020603050405020304" pitchFamily="18" charset="0"/>
              </a:rPr>
              <a:t>Who's BRIGHT ?</a:t>
            </a:r>
            <a:endParaRPr lang="fr-FR" sz="2400" dirty="0">
              <a:latin typeface="Arial Narrow" panose="020B0606020202030204" pitchFamily="34" charset="0"/>
              <a:ea typeface="Calibri" panose="020F0502020204030204" pitchFamily="34" charset="0"/>
              <a:cs typeface="Times New Roman" panose="02020603050405020304" pitchFamily="18" charset="0"/>
            </a:endParaRPr>
          </a:p>
          <a:p>
            <a:pPr marL="0" indent="0" algn="just">
              <a:lnSpc>
                <a:spcPct val="107000"/>
              </a:lnSpc>
              <a:spcAft>
                <a:spcPts val="800"/>
              </a:spcAft>
              <a:buNone/>
              <a:tabLst>
                <a:tab pos="1285875" algn="l"/>
              </a:tabLst>
            </a:pPr>
            <a:r>
              <a:rPr lang="fr-FR" sz="2400" b="1" dirty="0">
                <a:effectLst/>
                <a:latin typeface="Arial Narrow" panose="020B0606020202030204" pitchFamily="34" charset="0"/>
                <a:ea typeface="Calibri" panose="020F0502020204030204" pitchFamily="34" charset="0"/>
                <a:cs typeface="Times New Roman" panose="02020603050405020304" pitchFamily="18" charset="0"/>
              </a:rPr>
              <a:t>	</a:t>
            </a:r>
            <a:r>
              <a:rPr lang="en-US" sz="2200" b="1" dirty="0">
                <a:effectLst/>
                <a:latin typeface="Arial Narrow" panose="020B0606020202030204" pitchFamily="34" charset="0"/>
                <a:ea typeface="Calibri" panose="020F0502020204030204" pitchFamily="34" charset="0"/>
                <a:cs typeface="Times New Roman" panose="02020603050405020304" pitchFamily="18" charset="0"/>
              </a:rPr>
              <a:t>BRIGHT  </a:t>
            </a:r>
            <a:r>
              <a:rPr lang="en-US" sz="2200" dirty="0">
                <a:effectLst/>
                <a:latin typeface="Arial Narrow" panose="020B0606020202030204" pitchFamily="34" charset="0"/>
                <a:ea typeface="Calibri" panose="020F0502020204030204" pitchFamily="34" charset="0"/>
                <a:cs typeface="Times New Roman" panose="02020603050405020304" pitchFamily="18" charset="0"/>
              </a:rPr>
              <a:t>Is a non-profit and non-political association whose aim is to provide all forms of support necessary for the well-being of people in vulnerable situations (refugees, internally displaced persons, migrants, asylum seekers, orphans, abandoned children, the elderly and specific persons).</a:t>
            </a:r>
            <a:endParaRPr lang="fr-FR" sz="2200" dirty="0">
              <a:effectLst/>
              <a:latin typeface="Arial Narrow" panose="020B0606020202030204" pitchFamily="34" charset="0"/>
              <a:ea typeface="Calibri" panose="020F0502020204030204" pitchFamily="34" charset="0"/>
              <a:cs typeface="Times New Roman" panose="02020603050405020304" pitchFamily="18" charset="0"/>
            </a:endParaRPr>
          </a:p>
        </p:txBody>
      </p:sp>
      <p:pic>
        <p:nvPicPr>
          <p:cNvPr id="7" name="Image 6">
            <a:extLst>
              <a:ext uri="{FF2B5EF4-FFF2-40B4-BE49-F238E27FC236}">
                <a16:creationId xmlns:a16="http://schemas.microsoft.com/office/drawing/2014/main" id="{0EAC2DE7-C0DA-4C5D-C6C6-488BF4EE5735}"/>
              </a:ext>
            </a:extLst>
          </p:cNvPr>
          <p:cNvPicPr>
            <a:picLocks noChangeAspect="1"/>
          </p:cNvPicPr>
          <p:nvPr/>
        </p:nvPicPr>
        <p:blipFill>
          <a:blip r:embed="rId2"/>
          <a:stretch>
            <a:fillRect/>
          </a:stretch>
        </p:blipFill>
        <p:spPr>
          <a:xfrm>
            <a:off x="7109576" y="850604"/>
            <a:ext cx="4416117" cy="5550195"/>
          </a:xfrm>
          <a:prstGeom prst="rect">
            <a:avLst/>
          </a:prstGeom>
        </p:spPr>
      </p:pic>
    </p:spTree>
    <p:extLst>
      <p:ext uri="{BB962C8B-B14F-4D97-AF65-F5344CB8AC3E}">
        <p14:creationId xmlns:p14="http://schemas.microsoft.com/office/powerpoint/2010/main" val="19964595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7A55766-4800-6C64-577D-DDD6BC1B085C}"/>
              </a:ext>
            </a:extLst>
          </p:cNvPr>
          <p:cNvSpPr>
            <a:spLocks noGrp="1"/>
          </p:cNvSpPr>
          <p:nvPr>
            <p:ph type="title"/>
          </p:nvPr>
        </p:nvSpPr>
        <p:spPr>
          <a:xfrm>
            <a:off x="956305" y="483782"/>
            <a:ext cx="10229146" cy="5890436"/>
          </a:xfrm>
          <a:solidFill>
            <a:schemeClr val="accent2">
              <a:lumMod val="20000"/>
              <a:lumOff val="80000"/>
            </a:schemeClr>
          </a:solidFill>
        </p:spPr>
        <p:txBody>
          <a:bodyPr>
            <a:noAutofit/>
          </a:bodyPr>
          <a:lstStyle/>
          <a:p>
            <a:pPr>
              <a:lnSpc>
                <a:spcPct val="107000"/>
              </a:lnSpc>
              <a:spcAft>
                <a:spcPts val="800"/>
              </a:spcAft>
              <a:tabLst>
                <a:tab pos="1285875" algn="l"/>
              </a:tabLst>
            </a:pPr>
            <a:r>
              <a:rPr lang="en-US" sz="2400" b="1" i="1" u="sng" dirty="0">
                <a:effectLst/>
                <a:latin typeface="Arial Narrow" panose="020B0606020202030204" pitchFamily="34" charset="0"/>
                <a:ea typeface="Calibri" panose="020F0502020204030204" pitchFamily="34" charset="0"/>
                <a:cs typeface="Times New Roman" panose="02020603050405020304" pitchFamily="18" charset="0"/>
              </a:rPr>
              <a:t>OUR MISSIONS ARE </a:t>
            </a:r>
            <a:r>
              <a:rPr lang="en-US" sz="2400" b="1" u="sng" dirty="0">
                <a:effectLst/>
                <a:latin typeface="Arial Narrow" panose="020B0606020202030204" pitchFamily="34" charset="0"/>
                <a:ea typeface="Calibri" panose="020F0502020204030204" pitchFamily="34" charset="0"/>
                <a:cs typeface="Times New Roman" panose="02020603050405020304" pitchFamily="18" charset="0"/>
              </a:rPr>
              <a:t>:</a:t>
            </a:r>
            <a:br>
              <a:rPr lang="fr-FR" sz="2400" dirty="0">
                <a:effectLst/>
                <a:latin typeface="Arial Narrow" panose="020B0606020202030204" pitchFamily="34" charset="0"/>
                <a:ea typeface="Calibri" panose="020F0502020204030204" pitchFamily="34" charset="0"/>
                <a:cs typeface="Times New Roman" panose="02020603050405020304" pitchFamily="18" charset="0"/>
              </a:rPr>
            </a:br>
            <a:r>
              <a:rPr lang="en-US" sz="2400" i="1" dirty="0">
                <a:effectLst/>
                <a:latin typeface="Arial Narrow" panose="020B0606020202030204" pitchFamily="34" charset="0"/>
                <a:ea typeface="Calibri" panose="020F0502020204030204" pitchFamily="34" charset="0"/>
                <a:cs typeface="Times New Roman" panose="02020603050405020304" pitchFamily="18" charset="0"/>
              </a:rPr>
              <a:t>-Promote the education of vulnerable people.</a:t>
            </a:r>
            <a:br>
              <a:rPr lang="fr-FR" sz="2400" dirty="0">
                <a:effectLst/>
                <a:latin typeface="Arial Narrow" panose="020B0606020202030204" pitchFamily="34" charset="0"/>
                <a:ea typeface="Calibri" panose="020F0502020204030204" pitchFamily="34" charset="0"/>
                <a:cs typeface="Times New Roman" panose="02020603050405020304" pitchFamily="18" charset="0"/>
              </a:rPr>
            </a:br>
            <a:r>
              <a:rPr lang="en-US" sz="2400" i="1" dirty="0">
                <a:effectLst/>
                <a:latin typeface="Arial Narrow" panose="020B0606020202030204" pitchFamily="34" charset="0"/>
                <a:ea typeface="Calibri" panose="020F0502020204030204" pitchFamily="34" charset="0"/>
                <a:cs typeface="Times New Roman" panose="02020603050405020304" pitchFamily="18" charset="0"/>
              </a:rPr>
              <a:t> -Provide vocational training to facilitate the integration of people with special needs.</a:t>
            </a:r>
            <a:br>
              <a:rPr lang="fr-FR" sz="2400" dirty="0">
                <a:effectLst/>
                <a:latin typeface="Arial Narrow" panose="020B0606020202030204" pitchFamily="34" charset="0"/>
                <a:ea typeface="Calibri" panose="020F0502020204030204" pitchFamily="34" charset="0"/>
                <a:cs typeface="Times New Roman" panose="02020603050405020304" pitchFamily="18" charset="0"/>
              </a:rPr>
            </a:br>
            <a:r>
              <a:rPr lang="en-US" sz="2400" i="1" dirty="0">
                <a:effectLst/>
                <a:latin typeface="Arial Narrow" panose="020B0606020202030204" pitchFamily="34" charset="0"/>
                <a:ea typeface="Calibri" panose="020F0502020204030204" pitchFamily="34" charset="0"/>
                <a:cs typeface="Times New Roman" panose="02020603050405020304" pitchFamily="18" charset="0"/>
              </a:rPr>
              <a:t>- Promote food security for vulnerable women and children.</a:t>
            </a:r>
            <a:br>
              <a:rPr lang="fr-FR" sz="2400" dirty="0">
                <a:effectLst/>
                <a:latin typeface="Arial Narrow" panose="020B0606020202030204" pitchFamily="34" charset="0"/>
                <a:ea typeface="Calibri" panose="020F0502020204030204" pitchFamily="34" charset="0"/>
                <a:cs typeface="Times New Roman" panose="02020603050405020304" pitchFamily="18" charset="0"/>
              </a:rPr>
            </a:br>
            <a:r>
              <a:rPr lang="en-US" sz="2400" i="1" dirty="0">
                <a:effectLst/>
                <a:latin typeface="Arial Narrow" panose="020B0606020202030204" pitchFamily="34" charset="0"/>
                <a:ea typeface="Calibri" panose="020F0502020204030204" pitchFamily="34" charset="0"/>
                <a:cs typeface="Times New Roman" panose="02020603050405020304" pitchFamily="18" charset="0"/>
              </a:rPr>
              <a:t> - Provide psycho-social care for target groups affected by traumatic events.</a:t>
            </a:r>
            <a:br>
              <a:rPr lang="fr-FR" sz="2400" dirty="0">
                <a:effectLst/>
                <a:latin typeface="Arial Narrow" panose="020B0606020202030204" pitchFamily="34" charset="0"/>
                <a:ea typeface="Calibri" panose="020F0502020204030204" pitchFamily="34" charset="0"/>
                <a:cs typeface="Times New Roman" panose="02020603050405020304" pitchFamily="18" charset="0"/>
              </a:rPr>
            </a:br>
            <a:r>
              <a:rPr lang="en-US" sz="2400" i="1" dirty="0">
                <a:effectLst/>
                <a:latin typeface="Arial Narrow" panose="020B0606020202030204" pitchFamily="34" charset="0"/>
                <a:ea typeface="Calibri" panose="020F0502020204030204" pitchFamily="34" charset="0"/>
                <a:cs typeface="Times New Roman" panose="02020603050405020304" pitchFamily="18" charset="0"/>
              </a:rPr>
              <a:t>-Ensure the empowerment of target groups.</a:t>
            </a:r>
            <a:br>
              <a:rPr lang="fr-FR" sz="2400" dirty="0">
                <a:effectLst/>
                <a:latin typeface="Arial Narrow" panose="020B0606020202030204" pitchFamily="34" charset="0"/>
                <a:ea typeface="Calibri" panose="020F0502020204030204" pitchFamily="34" charset="0"/>
                <a:cs typeface="Times New Roman" panose="02020603050405020304" pitchFamily="18" charset="0"/>
              </a:rPr>
            </a:br>
            <a:r>
              <a:rPr lang="en-US" sz="2400" i="1" dirty="0">
                <a:effectLst/>
                <a:latin typeface="Arial Narrow" panose="020B0606020202030204" pitchFamily="34" charset="0"/>
                <a:ea typeface="Calibri" panose="020F0502020204030204" pitchFamily="34" charset="0"/>
                <a:cs typeface="Times New Roman" panose="02020603050405020304" pitchFamily="18" charset="0"/>
              </a:rPr>
              <a:t>-Promote the implementation of international laws for the protection of target groups.</a:t>
            </a:r>
            <a:br>
              <a:rPr lang="fr-FR" sz="2400" dirty="0">
                <a:effectLst/>
                <a:latin typeface="Arial Narrow" panose="020B0606020202030204" pitchFamily="34" charset="0"/>
                <a:ea typeface="Calibri" panose="020F0502020204030204" pitchFamily="34" charset="0"/>
                <a:cs typeface="Times New Roman" panose="02020603050405020304" pitchFamily="18" charset="0"/>
              </a:rPr>
            </a:br>
            <a:endParaRPr lang="fr-FR" sz="2400" dirty="0">
              <a:latin typeface="Arial Narrow" panose="020B0606020202030204" pitchFamily="34" charset="0"/>
            </a:endParaRPr>
          </a:p>
        </p:txBody>
      </p:sp>
    </p:spTree>
    <p:extLst>
      <p:ext uri="{BB962C8B-B14F-4D97-AF65-F5344CB8AC3E}">
        <p14:creationId xmlns:p14="http://schemas.microsoft.com/office/powerpoint/2010/main" val="22198628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E29F59DB-7263-F32A-2368-10C9B164314F}"/>
              </a:ext>
            </a:extLst>
          </p:cNvPr>
          <p:cNvPicPr>
            <a:picLocks noChangeAspect="1"/>
          </p:cNvPicPr>
          <p:nvPr/>
        </p:nvPicPr>
        <p:blipFill>
          <a:blip r:embed="rId2"/>
          <a:stretch>
            <a:fillRect/>
          </a:stretch>
        </p:blipFill>
        <p:spPr>
          <a:xfrm>
            <a:off x="1485900" y="744279"/>
            <a:ext cx="9220200" cy="577082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5139026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ZoneTexte 7">
            <a:extLst>
              <a:ext uri="{FF2B5EF4-FFF2-40B4-BE49-F238E27FC236}">
                <a16:creationId xmlns:a16="http://schemas.microsoft.com/office/drawing/2014/main" id="{9AC1579F-5DBC-435D-1820-6CDAD7F6402C}"/>
              </a:ext>
            </a:extLst>
          </p:cNvPr>
          <p:cNvSpPr txBox="1"/>
          <p:nvPr/>
        </p:nvSpPr>
        <p:spPr>
          <a:xfrm>
            <a:off x="616688" y="844931"/>
            <a:ext cx="6209413" cy="2789931"/>
          </a:xfrm>
          <a:prstGeom prst="rect">
            <a:avLst/>
          </a:prstGeom>
          <a:noFill/>
        </p:spPr>
        <p:txBody>
          <a:bodyPr wrap="square">
            <a:spAutoFit/>
          </a:bodyPr>
          <a:lstStyle/>
          <a:p>
            <a:pPr>
              <a:lnSpc>
                <a:spcPct val="107000"/>
              </a:lnSpc>
              <a:spcAft>
                <a:spcPts val="800"/>
              </a:spcAft>
              <a:tabLst>
                <a:tab pos="1285875" algn="l"/>
              </a:tabLst>
            </a:pPr>
            <a:r>
              <a:rPr lang="en-US" sz="3200" b="1" i="1" dirty="0">
                <a:solidFill>
                  <a:schemeClr val="bg2">
                    <a:lumMod val="75000"/>
                  </a:schemeClr>
                </a:solidFill>
                <a:latin typeface="Arial Narrow" panose="020B0606020202030204" pitchFamily="34" charset="0"/>
                <a:ea typeface="Calibri" panose="020F0502020204030204" pitchFamily="34" charset="0"/>
                <a:cs typeface="Times New Roman" panose="02020603050405020304" pitchFamily="18" charset="0"/>
              </a:rPr>
              <a:t>CREATION OF BRIGHT ASSOCIATION</a:t>
            </a:r>
          </a:p>
          <a:p>
            <a:pPr>
              <a:lnSpc>
                <a:spcPct val="107000"/>
              </a:lnSpc>
              <a:spcAft>
                <a:spcPts val="800"/>
              </a:spcAft>
              <a:tabLst>
                <a:tab pos="1285875" algn="l"/>
              </a:tabLst>
            </a:pPr>
            <a:r>
              <a:rPr lang="en-US" sz="3200" i="1" dirty="0">
                <a:effectLst/>
                <a:latin typeface="Arial Narrow" panose="020B0606020202030204" pitchFamily="34" charset="0"/>
                <a:ea typeface="Calibri" panose="020F0502020204030204" pitchFamily="34" charset="0"/>
                <a:cs typeface="Times New Roman" panose="02020603050405020304" pitchFamily="18" charset="0"/>
              </a:rPr>
              <a:t>It was created in March 2020, starting with sport and academic activities, and then obtained its declaration of existence in December 2020</a:t>
            </a:r>
            <a:endParaRPr lang="fr-FR" sz="2000" dirty="0">
              <a:effectLst/>
              <a:latin typeface="Arial Narrow" panose="020B0606020202030204" pitchFamily="34" charset="0"/>
              <a:ea typeface="Calibri" panose="020F0502020204030204" pitchFamily="34" charset="0"/>
              <a:cs typeface="Times New Roman" panose="02020603050405020304" pitchFamily="18" charset="0"/>
            </a:endParaRPr>
          </a:p>
        </p:txBody>
      </p:sp>
      <p:pic>
        <p:nvPicPr>
          <p:cNvPr id="10" name="Image 9">
            <a:extLst>
              <a:ext uri="{FF2B5EF4-FFF2-40B4-BE49-F238E27FC236}">
                <a16:creationId xmlns:a16="http://schemas.microsoft.com/office/drawing/2014/main" id="{5C7471F1-4B7F-F634-0F41-2756E8FF21AD}"/>
              </a:ext>
            </a:extLst>
          </p:cNvPr>
          <p:cNvPicPr>
            <a:picLocks noChangeAspect="1"/>
          </p:cNvPicPr>
          <p:nvPr/>
        </p:nvPicPr>
        <p:blipFill>
          <a:blip r:embed="rId2"/>
          <a:stretch>
            <a:fillRect/>
          </a:stretch>
        </p:blipFill>
        <p:spPr>
          <a:xfrm>
            <a:off x="5784112" y="2806995"/>
            <a:ext cx="5486399" cy="3905592"/>
          </a:xfrm>
          <a:prstGeom prst="rect">
            <a:avLst/>
          </a:prstGeom>
        </p:spPr>
      </p:pic>
    </p:spTree>
    <p:extLst>
      <p:ext uri="{BB962C8B-B14F-4D97-AF65-F5344CB8AC3E}">
        <p14:creationId xmlns:p14="http://schemas.microsoft.com/office/powerpoint/2010/main" val="30722814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FFF68C68-1CD4-CB05-EEB4-E547D35EE2F8}"/>
              </a:ext>
            </a:extLst>
          </p:cNvPr>
          <p:cNvSpPr txBox="1"/>
          <p:nvPr/>
        </p:nvSpPr>
        <p:spPr>
          <a:xfrm>
            <a:off x="485422" y="1497240"/>
            <a:ext cx="4727832" cy="3816750"/>
          </a:xfrm>
          <a:prstGeom prst="rect">
            <a:avLst/>
          </a:prstGeom>
          <a:noFill/>
        </p:spPr>
        <p:txBody>
          <a:bodyPr wrap="square">
            <a:spAutoFit/>
          </a:bodyPr>
          <a:lstStyle/>
          <a:p>
            <a:pPr marL="266700" algn="ctr">
              <a:lnSpc>
                <a:spcPct val="107000"/>
              </a:lnSpc>
              <a:tabLst>
                <a:tab pos="1285875" algn="l"/>
              </a:tabLst>
            </a:pPr>
            <a:r>
              <a:rPr lang="en-US" sz="3600" b="1" i="1" u="sng" dirty="0">
                <a:effectLst/>
                <a:latin typeface="Arial Narrow" panose="020B0606020202030204" pitchFamily="34" charset="0"/>
                <a:ea typeface="Calibri" panose="020F0502020204030204" pitchFamily="34" charset="0"/>
                <a:cs typeface="Times New Roman" panose="02020603050405020304" pitchFamily="18" charset="0"/>
              </a:rPr>
              <a:t>RECRUITMENT</a:t>
            </a:r>
            <a:endParaRPr lang="fr-FR" sz="1200" dirty="0">
              <a:effectLst/>
              <a:latin typeface="Arial Narrow" panose="020B0606020202030204" pitchFamily="34" charset="0"/>
              <a:ea typeface="Calibri" panose="020F0502020204030204" pitchFamily="34" charset="0"/>
              <a:cs typeface="Times New Roman" panose="02020603050405020304" pitchFamily="18" charset="0"/>
            </a:endParaRPr>
          </a:p>
          <a:p>
            <a:pPr marL="266700" algn="just">
              <a:lnSpc>
                <a:spcPct val="107000"/>
              </a:lnSpc>
              <a:spcAft>
                <a:spcPts val="800"/>
              </a:spcAft>
              <a:tabLst>
                <a:tab pos="1285875" algn="l"/>
              </a:tabLst>
            </a:pPr>
            <a:r>
              <a:rPr lang="en-US" sz="2400" i="1" dirty="0">
                <a:effectLst/>
                <a:latin typeface="Arial Narrow" panose="020B0606020202030204" pitchFamily="34" charset="0"/>
                <a:ea typeface="Calibri" panose="020F0502020204030204" pitchFamily="34" charset="0"/>
                <a:cs typeface="Times New Roman" panose="02020603050405020304" pitchFamily="18" charset="0"/>
              </a:rPr>
              <a:t>In July 2020, we were able to recruit 20 internally displaced people but only 9 of them have benefited from our sport program, AMALA P</a:t>
            </a:r>
            <a:r>
              <a:rPr lang="en-US" sz="2400" i="1" dirty="0">
                <a:latin typeface="Arial Narrow" panose="020B0606020202030204" pitchFamily="34" charset="0"/>
                <a:ea typeface="Calibri" panose="020F0502020204030204" pitchFamily="34" charset="0"/>
                <a:cs typeface="Times New Roman" panose="02020603050405020304" pitchFamily="18" charset="0"/>
              </a:rPr>
              <a:t>eacebuilding courses and photography classes. </a:t>
            </a:r>
            <a:r>
              <a:rPr lang="en-US" sz="2400" i="1" dirty="0">
                <a:effectLst/>
                <a:latin typeface="Arial Narrow" panose="020B0606020202030204" pitchFamily="34" charset="0"/>
                <a:ea typeface="Calibri" panose="020F0502020204030204" pitchFamily="34" charset="0"/>
                <a:cs typeface="Times New Roman" panose="02020603050405020304" pitchFamily="18" charset="0"/>
              </a:rPr>
              <a:t>All this was possible thanks to the support of facilitators recruited during the same month.</a:t>
            </a:r>
            <a:endParaRPr lang="fr-FR" sz="2400" dirty="0">
              <a:effectLst/>
              <a:latin typeface="Arial Narrow" panose="020B0606020202030204" pitchFamily="34" charset="0"/>
              <a:ea typeface="Calibri" panose="020F0502020204030204" pitchFamily="34" charset="0"/>
              <a:cs typeface="Times New Roman" panose="02020603050405020304" pitchFamily="18" charset="0"/>
            </a:endParaRPr>
          </a:p>
        </p:txBody>
      </p:sp>
      <p:pic>
        <p:nvPicPr>
          <p:cNvPr id="8" name="Image 7">
            <a:extLst>
              <a:ext uri="{FF2B5EF4-FFF2-40B4-BE49-F238E27FC236}">
                <a16:creationId xmlns:a16="http://schemas.microsoft.com/office/drawing/2014/main" id="{F5C2F392-EE23-DC10-CB2A-BEF5FF9FC701}"/>
              </a:ext>
            </a:extLst>
          </p:cNvPr>
          <p:cNvPicPr>
            <a:picLocks noChangeAspect="1"/>
          </p:cNvPicPr>
          <p:nvPr/>
        </p:nvPicPr>
        <p:blipFill>
          <a:blip r:embed="rId2"/>
          <a:stretch>
            <a:fillRect/>
          </a:stretch>
        </p:blipFill>
        <p:spPr>
          <a:xfrm>
            <a:off x="5610578" y="661969"/>
            <a:ext cx="6096000" cy="5263129"/>
          </a:xfrm>
          <a:prstGeom prst="rect">
            <a:avLst/>
          </a:prstGeom>
        </p:spPr>
      </p:pic>
    </p:spTree>
    <p:extLst>
      <p:ext uri="{BB962C8B-B14F-4D97-AF65-F5344CB8AC3E}">
        <p14:creationId xmlns:p14="http://schemas.microsoft.com/office/powerpoint/2010/main" val="20294616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7A55766-4800-6C64-577D-DDD6BC1B085C}"/>
              </a:ext>
            </a:extLst>
          </p:cNvPr>
          <p:cNvSpPr>
            <a:spLocks noGrp="1"/>
          </p:cNvSpPr>
          <p:nvPr>
            <p:ph type="title"/>
          </p:nvPr>
        </p:nvSpPr>
        <p:spPr>
          <a:xfrm>
            <a:off x="1301325" y="752062"/>
            <a:ext cx="9199489" cy="970412"/>
          </a:xfrm>
        </p:spPr>
        <p:txBody>
          <a:bodyPr>
            <a:normAutofit fontScale="90000"/>
            <a:scene3d>
              <a:camera prst="orthographicFront"/>
              <a:lightRig rig="harsh" dir="t"/>
            </a:scene3d>
            <a:sp3d extrusionH="57150" prstMaterial="matte">
              <a:bevelT w="63500" h="12700" prst="angle"/>
              <a:contourClr>
                <a:schemeClr val="bg1">
                  <a:lumMod val="65000"/>
                </a:schemeClr>
              </a:contourClr>
            </a:sp3d>
          </a:bodyPr>
          <a:lstStyle/>
          <a:p>
            <a:pPr>
              <a:lnSpc>
                <a:spcPct val="107000"/>
              </a:lnSpc>
              <a:spcAft>
                <a:spcPts val="800"/>
              </a:spcAft>
              <a:tabLst>
                <a:tab pos="1285875" algn="l"/>
              </a:tabLst>
            </a:pPr>
            <a:r>
              <a:rPr lang="en-US" sz="2700" b="1" u="sng" cap="none" dirty="0" err="1">
                <a:ln/>
                <a:solidFill>
                  <a:schemeClr val="accent3"/>
                </a:solidFill>
                <a:latin typeface="Calibri" panose="020F0502020204030204" pitchFamily="34" charset="0"/>
                <a:ea typeface="Calibri" panose="020F0502020204030204" pitchFamily="34" charset="0"/>
                <a:cs typeface="Times New Roman" panose="02020603050405020304" pitchFamily="18" charset="0"/>
              </a:rPr>
              <a:t>Amala</a:t>
            </a:r>
            <a:r>
              <a:rPr lang="en-US" sz="2700" b="1" u="sng" cap="none" dirty="0">
                <a:ln/>
                <a:solidFill>
                  <a:schemeClr val="accent3"/>
                </a:solidFill>
                <a:latin typeface="Calibri" panose="020F0502020204030204" pitchFamily="34" charset="0"/>
                <a:ea typeface="Calibri" panose="020F0502020204030204" pitchFamily="34" charset="0"/>
                <a:cs typeface="Times New Roman" panose="02020603050405020304" pitchFamily="18" charset="0"/>
              </a:rPr>
              <a:t> Program : PEACE BUILDING IN YOUR COMMUNITY</a:t>
            </a:r>
            <a:br>
              <a:rPr lang="fr-FR" sz="2000" b="1" cap="none" dirty="0">
                <a:ln/>
                <a:solidFill>
                  <a:schemeClr val="accent3"/>
                </a:solidFill>
                <a:latin typeface="Calibri" panose="020F0502020204030204" pitchFamily="34" charset="0"/>
                <a:ea typeface="Calibri" panose="020F0502020204030204" pitchFamily="34" charset="0"/>
                <a:cs typeface="Times New Roman" panose="02020603050405020304" pitchFamily="18" charset="0"/>
              </a:rPr>
            </a:br>
            <a:endParaRPr lang="fr-FR" b="1" cap="none" dirty="0">
              <a:ln/>
              <a:solidFill>
                <a:schemeClr val="accent3"/>
              </a:solidFill>
            </a:endParaRPr>
          </a:p>
        </p:txBody>
      </p:sp>
      <p:sp>
        <p:nvSpPr>
          <p:cNvPr id="4" name="ZoneTexte 3">
            <a:extLst>
              <a:ext uri="{FF2B5EF4-FFF2-40B4-BE49-F238E27FC236}">
                <a16:creationId xmlns:a16="http://schemas.microsoft.com/office/drawing/2014/main" id="{C8922296-7335-CF3E-44B5-C527AF5146B8}"/>
              </a:ext>
            </a:extLst>
          </p:cNvPr>
          <p:cNvSpPr txBox="1"/>
          <p:nvPr/>
        </p:nvSpPr>
        <p:spPr>
          <a:xfrm>
            <a:off x="951309" y="1237268"/>
            <a:ext cx="10289381" cy="5507213"/>
          </a:xfrm>
          <a:prstGeom prst="rect">
            <a:avLst/>
          </a:prstGeom>
          <a:noFill/>
        </p:spPr>
        <p:txBody>
          <a:bodyPr wrap="square">
            <a:spAutoFit/>
          </a:bodyPr>
          <a:lstStyle/>
          <a:p>
            <a:pPr indent="449580">
              <a:lnSpc>
                <a:spcPct val="107000"/>
              </a:lnSpc>
              <a:spcAft>
                <a:spcPts val="800"/>
              </a:spcAft>
            </a:pPr>
            <a:endParaRPr lang="en-US" sz="2400" dirty="0">
              <a:effectLst/>
              <a:latin typeface="Arial Narrow" panose="020B0606020202030204" pitchFamily="34" charset="0"/>
              <a:ea typeface="Calibri" panose="020F0502020204030204" pitchFamily="34" charset="0"/>
              <a:cs typeface="Times New Roman" panose="02020603050405020304" pitchFamily="18" charset="0"/>
            </a:endParaRPr>
          </a:p>
          <a:p>
            <a:pPr indent="449580">
              <a:lnSpc>
                <a:spcPct val="107000"/>
              </a:lnSpc>
              <a:spcAft>
                <a:spcPts val="800"/>
              </a:spcAft>
            </a:pPr>
            <a:r>
              <a:rPr lang="en-US" sz="2400" dirty="0">
                <a:effectLst/>
                <a:latin typeface="Arial Narrow" panose="020B0606020202030204" pitchFamily="34" charset="0"/>
                <a:ea typeface="Calibri" panose="020F0502020204030204" pitchFamily="34" charset="0"/>
                <a:cs typeface="Times New Roman" panose="02020603050405020304" pitchFamily="18" charset="0"/>
              </a:rPr>
              <a:t>We have partnered with </a:t>
            </a:r>
            <a:r>
              <a:rPr lang="en-US" sz="2400" b="1" dirty="0" err="1">
                <a:effectLst/>
                <a:latin typeface="Arial Narrow" panose="020B0606020202030204" pitchFamily="34" charset="0"/>
                <a:ea typeface="Calibri" panose="020F0502020204030204" pitchFamily="34" charset="0"/>
                <a:cs typeface="Times New Roman" panose="02020603050405020304" pitchFamily="18" charset="0"/>
              </a:rPr>
              <a:t>Amala</a:t>
            </a:r>
            <a:r>
              <a:rPr lang="en-US" sz="2400" b="1" dirty="0">
                <a:effectLst/>
                <a:latin typeface="Arial Narrow" panose="020B0606020202030204" pitchFamily="34" charset="0"/>
                <a:ea typeface="Calibri" panose="020F0502020204030204" pitchFamily="34" charset="0"/>
                <a:cs typeface="Times New Roman" panose="02020603050405020304" pitchFamily="18" charset="0"/>
              </a:rPr>
              <a:t> </a:t>
            </a:r>
            <a:r>
              <a:rPr lang="en-US" sz="2400" dirty="0">
                <a:effectLst/>
                <a:latin typeface="Arial Narrow" panose="020B0606020202030204" pitchFamily="34" charset="0"/>
                <a:ea typeface="Calibri" panose="020F0502020204030204" pitchFamily="34" charset="0"/>
                <a:cs typeface="Times New Roman" panose="02020603050405020304" pitchFamily="18" charset="0"/>
              </a:rPr>
              <a:t>in August 2020. This course explores ways you can build peace in your communities. The students first learned on issues relating to peace and explored the reasons for conflicts on a local and global level. They also learned on approaches to resolve conflict. Finally, the students were able to plan and conduct an activity to contribute to building peace in their community. They had access to their courses materials via an online platform in their own time. The students had as objectives to master these courses in order to bring up projects on how to build peace in their various communities under the themes:</a:t>
            </a:r>
            <a:endParaRPr lang="fr-FR" sz="2400" dirty="0">
              <a:effectLst/>
              <a:latin typeface="Arial Narrow" panose="020B0606020202030204" pitchFamily="34" charset="0"/>
              <a:ea typeface="Calibri" panose="020F0502020204030204" pitchFamily="34" charset="0"/>
              <a:cs typeface="Times New Roman" panose="02020603050405020304" pitchFamily="18" charset="0"/>
            </a:endParaRPr>
          </a:p>
          <a:p>
            <a:pPr marL="342900" lvl="0" indent="-342900">
              <a:lnSpc>
                <a:spcPct val="107000"/>
              </a:lnSpc>
              <a:buFont typeface="Wingdings" panose="05000000000000000000" pitchFamily="2" charset="2"/>
              <a:buChar char=""/>
            </a:pPr>
            <a:r>
              <a:rPr lang="en-US" sz="2400" b="1" i="1" dirty="0">
                <a:effectLst/>
                <a:latin typeface="Arial Narrow" panose="020B0606020202030204" pitchFamily="34" charset="0"/>
                <a:ea typeface="Calibri" panose="020F0502020204030204" pitchFamily="34" charset="0"/>
                <a:cs typeface="Times New Roman" panose="02020603050405020304" pitchFamily="18" charset="0"/>
              </a:rPr>
              <a:t>Barriers to Peace    </a:t>
            </a:r>
            <a:endParaRPr lang="fr-FR" sz="2400" dirty="0">
              <a:effectLst/>
              <a:latin typeface="Arial Narrow" panose="020B0606020202030204" pitchFamily="34" charset="0"/>
              <a:ea typeface="Calibri" panose="020F0502020204030204" pitchFamily="34" charset="0"/>
              <a:cs typeface="Times New Roman" panose="02020603050405020304" pitchFamily="18" charset="0"/>
            </a:endParaRPr>
          </a:p>
          <a:p>
            <a:pPr marL="342900" lvl="0" indent="-342900">
              <a:lnSpc>
                <a:spcPct val="107000"/>
              </a:lnSpc>
              <a:buFont typeface="Wingdings" panose="05000000000000000000" pitchFamily="2" charset="2"/>
              <a:buChar char=""/>
            </a:pPr>
            <a:r>
              <a:rPr lang="en-US" sz="2400" b="1" i="1" dirty="0">
                <a:effectLst/>
                <a:latin typeface="Arial Narrow" panose="020B0606020202030204" pitchFamily="34" charset="0"/>
                <a:ea typeface="Calibri" panose="020F0502020204030204" pitchFamily="34" charset="0"/>
                <a:cs typeface="Times New Roman" panose="02020603050405020304" pitchFamily="18" charset="0"/>
              </a:rPr>
              <a:t>Mindsets for Peace    </a:t>
            </a:r>
            <a:endParaRPr lang="fr-FR" sz="2400" dirty="0">
              <a:effectLst/>
              <a:latin typeface="Arial Narrow" panose="020B0606020202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Wingdings" panose="05000000000000000000" pitchFamily="2" charset="2"/>
              <a:buChar char=""/>
            </a:pPr>
            <a:r>
              <a:rPr lang="en-US" sz="2400" b="1" i="1" dirty="0">
                <a:effectLst/>
                <a:latin typeface="Arial Narrow" panose="020B0606020202030204" pitchFamily="34" charset="0"/>
                <a:ea typeface="Calibri" panose="020F0502020204030204" pitchFamily="34" charset="0"/>
                <a:cs typeface="Times New Roman" panose="02020603050405020304" pitchFamily="18" charset="0"/>
              </a:rPr>
              <a:t>Approach to Conflict (Conflict Transformation)</a:t>
            </a:r>
            <a:endParaRPr lang="fr-FR" sz="2400" dirty="0">
              <a:effectLst/>
              <a:latin typeface="Arial Narrow" panose="020B0606020202030204" pitchFamily="34" charset="0"/>
              <a:ea typeface="Calibri" panose="020F0502020204030204" pitchFamily="34" charset="0"/>
              <a:cs typeface="Times New Roman" panose="02020603050405020304" pitchFamily="18" charset="0"/>
            </a:endParaRPr>
          </a:p>
          <a:p>
            <a:pPr indent="449580" algn="just">
              <a:lnSpc>
                <a:spcPct val="107000"/>
              </a:lnSpc>
              <a:spcAft>
                <a:spcPts val="800"/>
              </a:spcAft>
            </a:pPr>
            <a:endParaRPr lang="fr-FR" sz="2400" dirty="0">
              <a:effectLst/>
              <a:latin typeface="Arial Narrow" panose="020B0606020202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77470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21AAC325-2800-0137-5DBD-92835E6619C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32383" y="1241855"/>
            <a:ext cx="7553740" cy="5225205"/>
          </a:xfrm>
          <a:prstGeom prst="rect">
            <a:avLst/>
          </a:prstGeom>
          <a:noFill/>
        </p:spPr>
      </p:pic>
      <p:sp>
        <p:nvSpPr>
          <p:cNvPr id="5" name="ZoneTexte 4">
            <a:extLst>
              <a:ext uri="{FF2B5EF4-FFF2-40B4-BE49-F238E27FC236}">
                <a16:creationId xmlns:a16="http://schemas.microsoft.com/office/drawing/2014/main" id="{73AB6DD4-8F33-56F8-ACAE-120C9768E86D}"/>
              </a:ext>
            </a:extLst>
          </p:cNvPr>
          <p:cNvSpPr txBox="1"/>
          <p:nvPr/>
        </p:nvSpPr>
        <p:spPr>
          <a:xfrm>
            <a:off x="2921295" y="545870"/>
            <a:ext cx="6349409" cy="518155"/>
          </a:xfrm>
          <a:prstGeom prst="rect">
            <a:avLst/>
          </a:prstGeom>
          <a:solidFill>
            <a:schemeClr val="accent1">
              <a:lumMod val="40000"/>
              <a:lumOff val="60000"/>
            </a:schemeClr>
          </a:solidFill>
        </p:spPr>
        <p:txBody>
          <a:bodyPr wrap="square">
            <a:spAutoFit/>
          </a:bodyPr>
          <a:lstStyle/>
          <a:p>
            <a:pPr algn="ctr">
              <a:lnSpc>
                <a:spcPct val="107000"/>
              </a:lnSpc>
              <a:spcAft>
                <a:spcPts val="800"/>
              </a:spcAft>
            </a:pPr>
            <a:r>
              <a:rPr lang="en-US" sz="2800" b="1" i="1" u="sng" dirty="0">
                <a:effectLst/>
                <a:latin typeface="Arial Narrow" panose="020B0606020202030204" pitchFamily="34" charset="0"/>
                <a:ea typeface="Calibri" panose="020F0502020204030204" pitchFamily="34" charset="0"/>
                <a:cs typeface="Times New Roman" panose="02020603050405020304" pitchFamily="18" charset="0"/>
              </a:rPr>
              <a:t>Graduation Ceremony</a:t>
            </a:r>
            <a:endParaRPr lang="fr-FR" sz="2800" dirty="0">
              <a:effectLst/>
              <a:latin typeface="Arial Narrow" panose="020B0606020202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8966304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7A55766-4800-6C64-577D-DDD6BC1B085C}"/>
              </a:ext>
            </a:extLst>
          </p:cNvPr>
          <p:cNvSpPr>
            <a:spLocks noGrp="1"/>
          </p:cNvSpPr>
          <p:nvPr>
            <p:ph type="title"/>
          </p:nvPr>
        </p:nvSpPr>
        <p:spPr>
          <a:xfrm>
            <a:off x="743354" y="1131675"/>
            <a:ext cx="4915324" cy="4063178"/>
          </a:xfrm>
          <a:solidFill>
            <a:schemeClr val="accent3">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ormAutofit/>
          </a:bodyPr>
          <a:lstStyle/>
          <a:p>
            <a:pPr>
              <a:lnSpc>
                <a:spcPct val="107000"/>
              </a:lnSpc>
              <a:spcAft>
                <a:spcPts val="800"/>
              </a:spcAft>
              <a:tabLst>
                <a:tab pos="885825" algn="l"/>
              </a:tabLst>
            </a:pPr>
            <a:r>
              <a:rPr lang="en-US" sz="2800" b="1" i="1" u="sng" dirty="0">
                <a:effectLst/>
                <a:latin typeface="Calibri" panose="020F0502020204030204" pitchFamily="34" charset="0"/>
                <a:ea typeface="Calibri" panose="020F0502020204030204" pitchFamily="34" charset="0"/>
                <a:cs typeface="Times New Roman" panose="02020603050405020304" pitchFamily="18" charset="0"/>
              </a:rPr>
              <a:t>SPORTS ACTIVITIES</a:t>
            </a:r>
            <a:br>
              <a:rPr lang="en-US" sz="2800" b="1" i="1" u="sng" dirty="0">
                <a:effectLst/>
                <a:latin typeface="Calibri" panose="020F0502020204030204" pitchFamily="34" charset="0"/>
                <a:ea typeface="Calibri" panose="020F0502020204030204" pitchFamily="34" charset="0"/>
                <a:cs typeface="Times New Roman" panose="02020603050405020304" pitchFamily="18" charset="0"/>
              </a:rPr>
            </a:br>
            <a:r>
              <a:rPr lang="en-US" sz="2800" b="1" i="1" u="sng" dirty="0">
                <a:effectLst/>
                <a:latin typeface="Calibri" panose="020F0502020204030204" pitchFamily="34" charset="0"/>
                <a:ea typeface="Calibri" panose="020F0502020204030204" pitchFamily="34" charset="0"/>
                <a:cs typeface="Times New Roman" panose="02020603050405020304" pitchFamily="18" charset="0"/>
              </a:rPr>
              <a:t> </a:t>
            </a:r>
            <a:br>
              <a:rPr lang="fr-FR" sz="1800" dirty="0">
                <a:effectLst/>
                <a:latin typeface="Calibri" panose="020F0502020204030204" pitchFamily="34" charset="0"/>
                <a:ea typeface="Calibri" panose="020F0502020204030204" pitchFamily="34" charset="0"/>
                <a:cs typeface="Times New Roman" panose="02020603050405020304" pitchFamily="18" charset="0"/>
              </a:rPr>
            </a:br>
            <a:r>
              <a:rPr lang="en-US" sz="1800" b="1" i="1" dirty="0">
                <a:effectLst/>
                <a:latin typeface="Calibri" panose="020F0502020204030204" pitchFamily="34" charset="0"/>
                <a:ea typeface="Calibri" panose="020F0502020204030204" pitchFamily="34" charset="0"/>
                <a:cs typeface="Times New Roman" panose="02020603050405020304" pitchFamily="18" charset="0"/>
              </a:rPr>
              <a:t>Nelson Mandela once said:</a:t>
            </a:r>
            <a:br>
              <a:rPr lang="fr-FR" sz="1800" b="1" dirty="0">
                <a:effectLst/>
                <a:latin typeface="Calibri" panose="020F0502020204030204" pitchFamily="34" charset="0"/>
                <a:ea typeface="Calibri" panose="020F0502020204030204" pitchFamily="34" charset="0"/>
                <a:cs typeface="Times New Roman" panose="02020603050405020304" pitchFamily="18" charset="0"/>
              </a:rPr>
            </a:br>
            <a:r>
              <a:rPr lang="en-US" sz="1800" b="1" i="1" dirty="0">
                <a:effectLst/>
                <a:latin typeface="Calibri" panose="020F0502020204030204" pitchFamily="34" charset="0"/>
                <a:ea typeface="Calibri" panose="020F0502020204030204" pitchFamily="34" charset="0"/>
                <a:cs typeface="Times New Roman" panose="02020603050405020304" pitchFamily="18" charset="0"/>
              </a:rPr>
              <a:t> "Sport has the power to change the world. It has the power to unite the world in a way that little else does.“</a:t>
            </a:r>
            <a:br>
              <a:rPr lang="en-US" sz="1800" b="1" i="1" dirty="0">
                <a:effectLst/>
                <a:latin typeface="Calibri" panose="020F0502020204030204" pitchFamily="34" charset="0"/>
                <a:ea typeface="Calibri" panose="020F0502020204030204" pitchFamily="34" charset="0"/>
                <a:cs typeface="Times New Roman" panose="02020603050405020304" pitchFamily="18" charset="0"/>
              </a:rPr>
            </a:br>
            <a:br>
              <a:rPr lang="en-US" sz="1800" b="1" i="1" dirty="0">
                <a:effectLst/>
                <a:latin typeface="Calibri" panose="020F0502020204030204" pitchFamily="34" charset="0"/>
                <a:ea typeface="Calibri" panose="020F0502020204030204" pitchFamily="34" charset="0"/>
                <a:cs typeface="Times New Roman" panose="02020603050405020304" pitchFamily="18" charset="0"/>
              </a:rPr>
            </a:br>
            <a:r>
              <a:rPr lang="en-US" sz="1800" b="1" i="1" dirty="0">
                <a:effectLst/>
                <a:latin typeface="Calibri" panose="020F0502020204030204" pitchFamily="34" charset="0"/>
                <a:ea typeface="Calibri" panose="020F0502020204030204" pitchFamily="34" charset="0"/>
                <a:cs typeface="Times New Roman" panose="02020603050405020304" pitchFamily="18" charset="0"/>
              </a:rPr>
              <a:t>and that is how we started working with the tennis club of </a:t>
            </a:r>
            <a:r>
              <a:rPr lang="en-US" sz="1800" b="1" i="1" dirty="0" err="1">
                <a:effectLst/>
                <a:latin typeface="Calibri" panose="020F0502020204030204" pitchFamily="34" charset="0"/>
                <a:ea typeface="Calibri" panose="020F0502020204030204" pitchFamily="34" charset="0"/>
                <a:cs typeface="Times New Roman" panose="02020603050405020304" pitchFamily="18" charset="0"/>
              </a:rPr>
              <a:t>yaounde</a:t>
            </a:r>
            <a:r>
              <a:rPr lang="en-US" sz="1800" b="1" i="1" dirty="0">
                <a:latin typeface="Calibri" panose="020F0502020204030204" pitchFamily="34" charset="0"/>
                <a:ea typeface="Calibri" panose="020F0502020204030204" pitchFamily="34" charset="0"/>
                <a:cs typeface="Times New Roman" panose="02020603050405020304" pitchFamily="18" charset="0"/>
              </a:rPr>
              <a:t>. We don’t only educate, we also make sure students feel at ease during studies by having fun.</a:t>
            </a:r>
            <a:endParaRPr lang="fr-FR" sz="1800" b="1" dirty="0"/>
          </a:p>
        </p:txBody>
      </p:sp>
      <p:pic>
        <p:nvPicPr>
          <p:cNvPr id="5" name="Image 4">
            <a:extLst>
              <a:ext uri="{FF2B5EF4-FFF2-40B4-BE49-F238E27FC236}">
                <a16:creationId xmlns:a16="http://schemas.microsoft.com/office/drawing/2014/main" id="{223E70C2-11D7-49B2-20FC-778368B54E4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910470" y="1482858"/>
            <a:ext cx="4561237" cy="3360812"/>
          </a:xfrm>
          <a:prstGeom prst="rect">
            <a:avLst/>
          </a:prstGeom>
          <a:noFill/>
        </p:spPr>
      </p:pic>
    </p:spTree>
    <p:extLst>
      <p:ext uri="{BB962C8B-B14F-4D97-AF65-F5344CB8AC3E}">
        <p14:creationId xmlns:p14="http://schemas.microsoft.com/office/powerpoint/2010/main" val="198425501"/>
      </p:ext>
    </p:extLst>
  </p:cSld>
  <p:clrMapOvr>
    <a:masterClrMapping/>
  </p:clrMapOvr>
</p:sld>
</file>

<file path=ppt/theme/theme1.xml><?xml version="1.0" encoding="utf-8"?>
<a:theme xmlns:a="http://schemas.openxmlformats.org/drawingml/2006/main" name="Ronds dans l’eau">
  <a:themeElements>
    <a:clrScheme name="Droplet">
      <a:dk1>
        <a:sysClr val="windowText" lastClr="000000"/>
      </a:dk1>
      <a:lt1>
        <a:sysClr val="window" lastClr="FFFFFF"/>
      </a:lt1>
      <a:dk2>
        <a:srgbClr val="355071"/>
      </a:dk2>
      <a:lt2>
        <a:srgbClr val="AABED7"/>
      </a:lt2>
      <a:accent1>
        <a:srgbClr val="2FA3EE"/>
      </a:accent1>
      <a:accent2>
        <a:srgbClr val="4BCAAD"/>
      </a:accent2>
      <a:accent3>
        <a:srgbClr val="86C157"/>
      </a:accent3>
      <a:accent4>
        <a:srgbClr val="D99C3F"/>
      </a:accent4>
      <a:accent5>
        <a:srgbClr val="CE6633"/>
      </a:accent5>
      <a:accent6>
        <a:srgbClr val="A35DD1"/>
      </a:accent6>
      <a:hlink>
        <a:srgbClr val="56BCFE"/>
      </a:hlink>
      <a:folHlink>
        <a:srgbClr val="97C5E3"/>
      </a:folHlink>
    </a:clrScheme>
    <a:fontScheme name="Drople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roplet">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130000"/>
                <a:satMod val="150000"/>
                <a:lumMod val="112000"/>
              </a:schemeClr>
            </a:gs>
            <a:gs pos="100000">
              <a:schemeClr val="phClr">
                <a:shade val="92000"/>
                <a:satMod val="140000"/>
                <a:lumMod val="110000"/>
              </a:schemeClr>
            </a:gs>
          </a:gsLst>
          <a:lin ang="5400000" scaled="0"/>
        </a:gradFill>
      </a:bgFillStyleLst>
    </a:fmtScheme>
  </a:themeElements>
  <a:objectDefaults/>
  <a:extraClrSchemeLst/>
  <a:extLst>
    <a:ext uri="{05A4C25C-085E-4340-85A3-A5531E510DB2}">
      <thm15:themeFamily xmlns:thm15="http://schemas.microsoft.com/office/thememl/2012/main" name="Droplet" id="{8984A317-299A-4E50-B45D-BFC9EDE2337A}" vid="{A633B6A3-9E7F-4C10-9C98-2517A3134361}"/>
    </a:ext>
  </a:extLst>
</a:theme>
</file>

<file path=docProps/app.xml><?xml version="1.0" encoding="utf-8"?>
<Properties xmlns="http://schemas.openxmlformats.org/officeDocument/2006/extended-properties" xmlns:vt="http://schemas.openxmlformats.org/officeDocument/2006/docPropsVTypes">
  <Template>TM04033925[[fn=Ronds dans l’eau]]</Template>
  <TotalTime>271</TotalTime>
  <Words>564</Words>
  <Application>Microsoft Office PowerPoint</Application>
  <PresentationFormat>Grand écran</PresentationFormat>
  <Paragraphs>19</Paragraphs>
  <Slides>14</Slides>
  <Notes>0</Notes>
  <HiddenSlides>0</HiddenSlides>
  <MMClips>0</MMClips>
  <ScaleCrop>false</ScaleCrop>
  <HeadingPairs>
    <vt:vector size="6" baseType="variant">
      <vt:variant>
        <vt:lpstr>Polices utilisées</vt:lpstr>
      </vt:variant>
      <vt:variant>
        <vt:i4>5</vt:i4>
      </vt:variant>
      <vt:variant>
        <vt:lpstr>Thème</vt:lpstr>
      </vt:variant>
      <vt:variant>
        <vt:i4>1</vt:i4>
      </vt:variant>
      <vt:variant>
        <vt:lpstr>Titres des diapositives</vt:lpstr>
      </vt:variant>
      <vt:variant>
        <vt:i4>14</vt:i4>
      </vt:variant>
    </vt:vector>
  </HeadingPairs>
  <TitlesOfParts>
    <vt:vector size="20" baseType="lpstr">
      <vt:lpstr>Arial</vt:lpstr>
      <vt:lpstr>Arial Narrow</vt:lpstr>
      <vt:lpstr>Calibri</vt:lpstr>
      <vt:lpstr>Tw Cen MT</vt:lpstr>
      <vt:lpstr>Wingdings</vt:lpstr>
      <vt:lpstr>Ronds dans l’eau</vt:lpstr>
      <vt:lpstr>Présentation PowerPoint</vt:lpstr>
      <vt:lpstr>Présentation PowerPoint</vt:lpstr>
      <vt:lpstr>OUR MISSIONS ARE : -Promote the education of vulnerable people.  -Provide vocational training to facilitate the integration of people with special needs. - Promote food security for vulnerable women and children.  - Provide psycho-social care for target groups affected by traumatic events. -Ensure the empowerment of target groups. -Promote the implementation of international laws for the protection of target groups. </vt:lpstr>
      <vt:lpstr>Présentation PowerPoint</vt:lpstr>
      <vt:lpstr>Présentation PowerPoint</vt:lpstr>
      <vt:lpstr>Présentation PowerPoint</vt:lpstr>
      <vt:lpstr>Amala Program : PEACE BUILDING IN YOUR COMMUNITY </vt:lpstr>
      <vt:lpstr>Présentation PowerPoint</vt:lpstr>
      <vt:lpstr>SPORTS ACTIVITIES   Nelson Mandela once said:  "Sport has the power to change the world. It has the power to unite the world in a way that little else does.“  and that is how we started working with the tennis club of yaounde. We don’t only educate, we also make sure students feel at ease during studies by having fun.</vt:lpstr>
      <vt:lpstr>Présentation PowerPoint</vt:lpstr>
      <vt:lpstr>PHOTOGRAPHY CLASSES WITH LENS ON LIFE  Since 2021, our students benefit from both online and presential classes on photography.  This is another opportunity for these young generation to discover and put in practice their creativity and potential in the art sector as they receive certificates after every program.</vt:lpstr>
      <vt:lpstr>Présentation PowerPoint</vt:lpstr>
      <vt:lpstr>Présentation PowerPoint</vt:lpstr>
      <vt:lpstr>WELCOME TO CAMEROON  AND  THANK YOU FOR YOUR ATTENTION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HP</dc:creator>
  <cp:lastModifiedBy>HP</cp:lastModifiedBy>
  <cp:revision>9</cp:revision>
  <dcterms:created xsi:type="dcterms:W3CDTF">2022-11-01T19:47:28Z</dcterms:created>
  <dcterms:modified xsi:type="dcterms:W3CDTF">2022-11-02T00:25:29Z</dcterms:modified>
</cp:coreProperties>
</file>